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445" r:id="rId2"/>
    <p:sldId id="397" r:id="rId3"/>
    <p:sldId id="447" r:id="rId4"/>
    <p:sldId id="448" r:id="rId5"/>
    <p:sldId id="449" r:id="rId6"/>
    <p:sldId id="450" r:id="rId7"/>
    <p:sldId id="451" r:id="rId8"/>
    <p:sldId id="452" r:id="rId9"/>
    <p:sldId id="453" r:id="rId10"/>
    <p:sldId id="457" r:id="rId11"/>
    <p:sldId id="40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6520075-C703-49D3-9A3B-C224429EC155}">
          <p14:sldIdLst>
            <p14:sldId id="445"/>
            <p14:sldId id="397"/>
            <p14:sldId id="447"/>
            <p14:sldId id="448"/>
            <p14:sldId id="449"/>
            <p14:sldId id="450"/>
            <p14:sldId id="451"/>
            <p14:sldId id="452"/>
            <p14:sldId id="453"/>
            <p14:sldId id="457"/>
            <p14:sldId id="40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FF"/>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850"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30T19:28:43.787"/>
    </inkml:context>
    <inkml:brush xml:id="br0">
      <inkml:brushProperty name="width" value="0.05" units="cm"/>
      <inkml:brushProperty name="height" value="0.05" units="cm"/>
      <inkml:brushProperty name="color" value="#E71224"/>
    </inkml:brush>
  </inkml:definitions>
  <inkml:trace contextRef="#ctx0" brushRef="#br0">1 2 24575,'18'8'0,"0"-2"0,0 0 0,1-1 0,29 3 0,26 8 0,28 16 0,60 17 0,-12-14 0,-81-16 0,-41-10 0,40 6 0,-48-11 0,0-1 0,0-1 0,1-1 0,-1-1 0,1 0 0,-1-2 0,1 0 0,-1-1 0,0-1 0,26-9 0,97-29 0,-19 7 0,-52 10 0,78-29 0,-130 46 0,-1 1 0,1 2 0,0 0 0,1 0 0,21 0 0,107 1 0,-47 3 0,104 4 0,-171 0 0,0 1 0,-1 1 0,61 19 0,69 20 0,31 12 0,50 47 0,-230-96 0,-1 1 0,0 0 0,0 1 0,-1 0 0,0 1 0,0 1 0,-1 0 0,-1 0 0,0 1 0,0 1 0,-1 0 0,11 19 0,-5-7 21,1 0 0,29 32 0,-31-42-225,-2 1 0,0 1 0,0 0 0,-2 1 0,0 0 0,15 38 0,-19-35-6622</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30T19:28:43.787"/>
    </inkml:context>
    <inkml:brush xml:id="br0">
      <inkml:brushProperty name="width" value="0.05" units="cm"/>
      <inkml:brushProperty name="height" value="0.05" units="cm"/>
      <inkml:brushProperty name="color" value="#E71224"/>
    </inkml:brush>
  </inkml:definitions>
  <inkml:trace contextRef="#ctx0" brushRef="#br0">1 3 24575,'18'10'0,"0"-1"0,0-2 0,1 0 0,29 5 0,26 9 0,28 23 0,60 22 0,-12-19 0,-81-21 0,-41-14 0,40 8 0,-48-14 0,0-2 0,0-1 0,1-2 0,-1 0 0,1-2 0,-1-1 0,1-1 0,-1-1 0,0-2 0,26-11 0,97-41 0,-19 11 0,-52 14 0,78-41 0,-130 64 0,-1 1 0,1 1 0,0 1 0,1 1 0,21-2 0,107 3 0,-47 4 0,104 5 0,-171 0 0,0 1 0,-1 3 0,61 24 0,69 28 0,31 15 0,50 66 0,-230-132 0,-1 1 0,0 1 0,0 1 0,-1 1 0,0 1 0,0 0 0,-1 1 0,-1 1 0,0 0 0,0 1 0,-1 0 0,11 27 0,-5-10 21,1-1 0,29 45 0,-31-57-225,-2 1 0,0 0 0,0 2 0,-2 0 0,0 1 0,15 50 0,-19-46-6622</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30T19:28:43.787"/>
    </inkml:context>
    <inkml:brush xml:id="br0">
      <inkml:brushProperty name="width" value="0.05" units="cm"/>
      <inkml:brushProperty name="height" value="0.05" units="cm"/>
      <inkml:brushProperty name="color" value="#E71224"/>
    </inkml:brush>
  </inkml:definitions>
  <inkml:trace contextRef="#ctx0" brushRef="#br0">1 3 24575,'18'10'0,"0"-1"0,0-2 0,1 0 0,29 5 0,26 9 0,28 23 0,60 22 0,-12-19 0,-81-21 0,-41-14 0,40 8 0,-48-14 0,0-2 0,0-1 0,1-2 0,-1 0 0,1-2 0,-1-1 0,1-1 0,-1-1 0,0-2 0,26-11 0,97-41 0,-19 11 0,-52 14 0,78-41 0,-130 64 0,-1 1 0,1 1 0,0 1 0,1 1 0,21-2 0,107 3 0,-47 4 0,104 5 0,-171 0 0,0 1 0,-1 3 0,61 24 0,69 28 0,31 15 0,50 66 0,-230-132 0,-1 1 0,0 1 0,0 1 0,-1 1 0,0 1 0,0 0 0,-1 1 0,-1 1 0,0 0 0,0 1 0,-1 0 0,11 27 0,-5-10 21,1-1 0,29 45 0,-31-57-225,-2 1 0,0 0 0,0 2 0,-2 0 0,0 1 0,15 50 0,-19-46-6622</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30T19:28:43.787"/>
    </inkml:context>
    <inkml:brush xml:id="br0">
      <inkml:brushProperty name="width" value="0.05" units="cm"/>
      <inkml:brushProperty name="height" value="0.05" units="cm"/>
      <inkml:brushProperty name="color" value="#E71224"/>
    </inkml:brush>
  </inkml:definitions>
  <inkml:trace contextRef="#ctx0" brushRef="#br0">1 3 24575,'18'10'0,"0"-1"0,0-2 0,1 0 0,29 5 0,26 9 0,28 23 0,60 22 0,-12-19 0,-81-21 0,-41-14 0,40 8 0,-48-14 0,0-2 0,0-1 0,1-2 0,-1 0 0,1-2 0,-1-1 0,1-1 0,-1-1 0,0-2 0,26-11 0,97-41 0,-19 11 0,-52 14 0,78-41 0,-130 64 0,-1 1 0,1 1 0,0 1 0,1 1 0,21-2 0,107 3 0,-47 4 0,104 5 0,-171 0 0,0 1 0,-1 3 0,61 24 0,69 28 0,31 15 0,50 66 0,-230-132 0,-1 1 0,0 1 0,0 1 0,-1 1 0,0 1 0,0 0 0,-1 1 0,-1 1 0,0 0 0,0 1 0,-1 0 0,11 27 0,-5-10 21,1-1 0,29 45 0,-31-57-225,-2 1 0,0 0 0,0 2 0,-2 0 0,0 1 0,15 50 0,-19-46-6622</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6E023C-E710-4699-B4A5-2414DADF858A}" type="datetimeFigureOut">
              <a:rPr lang="en-US" smtClean="0"/>
              <a:t>4/11/2023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2D358F-09DD-4479-B956-68322AB418D8}" type="slidenum">
              <a:rPr lang="en-US" smtClean="0"/>
              <a:t>‹#›</a:t>
            </a:fld>
            <a:endParaRPr lang="en-US"/>
          </a:p>
        </p:txBody>
      </p:sp>
    </p:spTree>
    <p:extLst>
      <p:ext uri="{BB962C8B-B14F-4D97-AF65-F5344CB8AC3E}">
        <p14:creationId xmlns:p14="http://schemas.microsoft.com/office/powerpoint/2010/main" val="40804672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72D358F-09DD-4479-B956-68322AB418D8}" type="slidenum">
              <a:rPr lang="en-US" smtClean="0"/>
              <a:t>11</a:t>
            </a:fld>
            <a:endParaRPr lang="en-US"/>
          </a:p>
        </p:txBody>
      </p:sp>
    </p:spTree>
    <p:extLst>
      <p:ext uri="{BB962C8B-B14F-4D97-AF65-F5344CB8AC3E}">
        <p14:creationId xmlns:p14="http://schemas.microsoft.com/office/powerpoint/2010/main" val="7822773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CCD4E-0669-74B3-AF9B-D07BF8DFE74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C245EEE-B18D-7D4F-BB58-F92ACA56064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E52A2CE-EFF2-4E90-00A5-ED6E66A6F4FD}"/>
              </a:ext>
            </a:extLst>
          </p:cNvPr>
          <p:cNvSpPr>
            <a:spLocks noGrp="1"/>
          </p:cNvSpPr>
          <p:nvPr>
            <p:ph type="dt" sz="half" idx="10"/>
          </p:nvPr>
        </p:nvSpPr>
        <p:spPr/>
        <p:txBody>
          <a:bodyPr/>
          <a:lstStyle/>
          <a:p>
            <a:fld id="{84E53C2F-C12C-440E-9C25-D2FE4B0EDDF7}" type="datetimeFigureOut">
              <a:rPr lang="en-US" smtClean="0"/>
              <a:t>4/11/2023</a:t>
            </a:fld>
            <a:endParaRPr lang="en-US"/>
          </a:p>
        </p:txBody>
      </p:sp>
      <p:sp>
        <p:nvSpPr>
          <p:cNvPr id="5" name="Footer Placeholder 4">
            <a:extLst>
              <a:ext uri="{FF2B5EF4-FFF2-40B4-BE49-F238E27FC236}">
                <a16:creationId xmlns:a16="http://schemas.microsoft.com/office/drawing/2014/main" id="{DC5B5255-974B-297A-780A-C5AD27177D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1A58C70-1A52-D1F2-BC46-3A51AB06EEE1}"/>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15248435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3A8A15-A845-13C4-99CB-ECFD4EC8387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854A2B2-CE24-23B4-B9FD-E0EC48669D9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51C3CC1-1913-6F57-EFCB-46CF0CDD2F5A}"/>
              </a:ext>
            </a:extLst>
          </p:cNvPr>
          <p:cNvSpPr>
            <a:spLocks noGrp="1"/>
          </p:cNvSpPr>
          <p:nvPr>
            <p:ph type="dt" sz="half" idx="10"/>
          </p:nvPr>
        </p:nvSpPr>
        <p:spPr/>
        <p:txBody>
          <a:bodyPr/>
          <a:lstStyle/>
          <a:p>
            <a:fld id="{84E53C2F-C12C-440E-9C25-D2FE4B0EDDF7}" type="datetimeFigureOut">
              <a:rPr lang="en-US" smtClean="0"/>
              <a:t>4/11/2023</a:t>
            </a:fld>
            <a:endParaRPr lang="en-US"/>
          </a:p>
        </p:txBody>
      </p:sp>
      <p:sp>
        <p:nvSpPr>
          <p:cNvPr id="5" name="Footer Placeholder 4">
            <a:extLst>
              <a:ext uri="{FF2B5EF4-FFF2-40B4-BE49-F238E27FC236}">
                <a16:creationId xmlns:a16="http://schemas.microsoft.com/office/drawing/2014/main" id="{0CEDC690-4656-F586-F9A3-8E487CDE39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AC536B-B5A5-71CD-FB46-2016B07FF1B3}"/>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26163949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D849D4F-0228-EC67-F239-080FBCC48CA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4EA6766-6BEC-9E51-E2A4-0D423029681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A5BC4A-7D87-49C6-47F1-70B511CF625C}"/>
              </a:ext>
            </a:extLst>
          </p:cNvPr>
          <p:cNvSpPr>
            <a:spLocks noGrp="1"/>
          </p:cNvSpPr>
          <p:nvPr>
            <p:ph type="dt" sz="half" idx="10"/>
          </p:nvPr>
        </p:nvSpPr>
        <p:spPr/>
        <p:txBody>
          <a:bodyPr/>
          <a:lstStyle/>
          <a:p>
            <a:fld id="{84E53C2F-C12C-440E-9C25-D2FE4B0EDDF7}" type="datetimeFigureOut">
              <a:rPr lang="en-US" smtClean="0"/>
              <a:t>4/11/2023</a:t>
            </a:fld>
            <a:endParaRPr lang="en-US"/>
          </a:p>
        </p:txBody>
      </p:sp>
      <p:sp>
        <p:nvSpPr>
          <p:cNvPr id="5" name="Footer Placeholder 4">
            <a:extLst>
              <a:ext uri="{FF2B5EF4-FFF2-40B4-BE49-F238E27FC236}">
                <a16:creationId xmlns:a16="http://schemas.microsoft.com/office/drawing/2014/main" id="{2AF6796A-3DD7-DDBA-A9AB-67DDF48012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8C7D66-6651-88BF-38A2-837BAD3A7150}"/>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29917753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3871E8-4AC3-B285-A065-5ECC48569B9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6CA8F14-20A6-618D-1128-CA9BAACD450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405BF08-DC25-6FD0-2FD3-436F4E2B81F7}"/>
              </a:ext>
            </a:extLst>
          </p:cNvPr>
          <p:cNvSpPr>
            <a:spLocks noGrp="1"/>
          </p:cNvSpPr>
          <p:nvPr>
            <p:ph type="dt" sz="half" idx="10"/>
          </p:nvPr>
        </p:nvSpPr>
        <p:spPr/>
        <p:txBody>
          <a:bodyPr/>
          <a:lstStyle/>
          <a:p>
            <a:fld id="{84E53C2F-C12C-440E-9C25-D2FE4B0EDDF7}" type="datetimeFigureOut">
              <a:rPr lang="en-US" smtClean="0"/>
              <a:t>4/11/2023</a:t>
            </a:fld>
            <a:endParaRPr lang="en-US"/>
          </a:p>
        </p:txBody>
      </p:sp>
      <p:sp>
        <p:nvSpPr>
          <p:cNvPr id="5" name="Footer Placeholder 4">
            <a:extLst>
              <a:ext uri="{FF2B5EF4-FFF2-40B4-BE49-F238E27FC236}">
                <a16:creationId xmlns:a16="http://schemas.microsoft.com/office/drawing/2014/main" id="{81B7C16F-975B-F54A-2B1B-96FDD2B10B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6033E0-8EA2-C135-3A34-6EDFF27F05E4}"/>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1745405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70572D-4C07-95DF-2D12-E2F913022C0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B958792-2346-F2C9-2AA7-0FDC618D9B2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D3D322-991D-065F-E602-60B849DBBCE4}"/>
              </a:ext>
            </a:extLst>
          </p:cNvPr>
          <p:cNvSpPr>
            <a:spLocks noGrp="1"/>
          </p:cNvSpPr>
          <p:nvPr>
            <p:ph type="dt" sz="half" idx="10"/>
          </p:nvPr>
        </p:nvSpPr>
        <p:spPr/>
        <p:txBody>
          <a:bodyPr/>
          <a:lstStyle/>
          <a:p>
            <a:fld id="{84E53C2F-C12C-440E-9C25-D2FE4B0EDDF7}" type="datetimeFigureOut">
              <a:rPr lang="en-US" smtClean="0"/>
              <a:t>4/11/2023</a:t>
            </a:fld>
            <a:endParaRPr lang="en-US"/>
          </a:p>
        </p:txBody>
      </p:sp>
      <p:sp>
        <p:nvSpPr>
          <p:cNvPr id="5" name="Footer Placeholder 4">
            <a:extLst>
              <a:ext uri="{FF2B5EF4-FFF2-40B4-BE49-F238E27FC236}">
                <a16:creationId xmlns:a16="http://schemas.microsoft.com/office/drawing/2014/main" id="{4DF38D08-38D2-4A4D-4354-E181482C3E1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6217063-4EFE-4F0C-89D5-7054F6412B9E}"/>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37321997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4E6C87-EE63-0F72-18E7-92202BBDEDD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7F924E3-6E74-2D41-7FDE-9835222C368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3CE9499-682D-AA55-BB18-796329B0B55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7E4F383-1A09-992A-03F0-914E82808C45}"/>
              </a:ext>
            </a:extLst>
          </p:cNvPr>
          <p:cNvSpPr>
            <a:spLocks noGrp="1"/>
          </p:cNvSpPr>
          <p:nvPr>
            <p:ph type="dt" sz="half" idx="10"/>
          </p:nvPr>
        </p:nvSpPr>
        <p:spPr/>
        <p:txBody>
          <a:bodyPr/>
          <a:lstStyle/>
          <a:p>
            <a:fld id="{84E53C2F-C12C-440E-9C25-D2FE4B0EDDF7}" type="datetimeFigureOut">
              <a:rPr lang="en-US" smtClean="0"/>
              <a:t>4/11/2023</a:t>
            </a:fld>
            <a:endParaRPr lang="en-US"/>
          </a:p>
        </p:txBody>
      </p:sp>
      <p:sp>
        <p:nvSpPr>
          <p:cNvPr id="6" name="Footer Placeholder 5">
            <a:extLst>
              <a:ext uri="{FF2B5EF4-FFF2-40B4-BE49-F238E27FC236}">
                <a16:creationId xmlns:a16="http://schemas.microsoft.com/office/drawing/2014/main" id="{94DBAC3B-B01F-D3A0-EE54-60C50D9CAFE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7DBB9E0-C1E1-69FD-11F5-CEAA3DFF2828}"/>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1297770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97647F-0159-FDDF-F638-F1B0A155B65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758EA40-0307-AC7F-D305-B190D0B6C8D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B6AA521-FAC4-6D74-D018-6FAAE2EBC28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CD7CBD6-522D-0C3C-FD7E-53E39A20351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32AAD82-7206-1A51-17CD-70FB67077B6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73211B6-8304-F792-80B4-EADA051B69F1}"/>
              </a:ext>
            </a:extLst>
          </p:cNvPr>
          <p:cNvSpPr>
            <a:spLocks noGrp="1"/>
          </p:cNvSpPr>
          <p:nvPr>
            <p:ph type="dt" sz="half" idx="10"/>
          </p:nvPr>
        </p:nvSpPr>
        <p:spPr/>
        <p:txBody>
          <a:bodyPr/>
          <a:lstStyle/>
          <a:p>
            <a:fld id="{84E53C2F-C12C-440E-9C25-D2FE4B0EDDF7}" type="datetimeFigureOut">
              <a:rPr lang="en-US" smtClean="0"/>
              <a:t>4/11/2023</a:t>
            </a:fld>
            <a:endParaRPr lang="en-US"/>
          </a:p>
        </p:txBody>
      </p:sp>
      <p:sp>
        <p:nvSpPr>
          <p:cNvPr id="8" name="Footer Placeholder 7">
            <a:extLst>
              <a:ext uri="{FF2B5EF4-FFF2-40B4-BE49-F238E27FC236}">
                <a16:creationId xmlns:a16="http://schemas.microsoft.com/office/drawing/2014/main" id="{4EBE0804-937B-E6B6-94C9-2F04AB52501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1118F94-2B0F-EA47-D72B-237332DD1E65}"/>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41713292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C5D9BB-BE16-3A99-F4D9-E6F431E5712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AD240B9-046F-CE16-C9BD-EDF214E82EB8}"/>
              </a:ext>
            </a:extLst>
          </p:cNvPr>
          <p:cNvSpPr>
            <a:spLocks noGrp="1"/>
          </p:cNvSpPr>
          <p:nvPr>
            <p:ph type="dt" sz="half" idx="10"/>
          </p:nvPr>
        </p:nvSpPr>
        <p:spPr/>
        <p:txBody>
          <a:bodyPr/>
          <a:lstStyle/>
          <a:p>
            <a:fld id="{84E53C2F-C12C-440E-9C25-D2FE4B0EDDF7}" type="datetimeFigureOut">
              <a:rPr lang="en-US" smtClean="0"/>
              <a:t>4/11/2023</a:t>
            </a:fld>
            <a:endParaRPr lang="en-US"/>
          </a:p>
        </p:txBody>
      </p:sp>
      <p:sp>
        <p:nvSpPr>
          <p:cNvPr id="4" name="Footer Placeholder 3">
            <a:extLst>
              <a:ext uri="{FF2B5EF4-FFF2-40B4-BE49-F238E27FC236}">
                <a16:creationId xmlns:a16="http://schemas.microsoft.com/office/drawing/2014/main" id="{EA8BFF95-8C78-452C-07D6-1AF184BF3AB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8EA7A3C-B088-014C-4C67-428D6F1EF7F9}"/>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29724084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E9C87BA-1D1A-FF65-A1CD-D492549FF8DB}"/>
              </a:ext>
            </a:extLst>
          </p:cNvPr>
          <p:cNvSpPr>
            <a:spLocks noGrp="1"/>
          </p:cNvSpPr>
          <p:nvPr>
            <p:ph type="dt" sz="half" idx="10"/>
          </p:nvPr>
        </p:nvSpPr>
        <p:spPr/>
        <p:txBody>
          <a:bodyPr/>
          <a:lstStyle/>
          <a:p>
            <a:fld id="{84E53C2F-C12C-440E-9C25-D2FE4B0EDDF7}" type="datetimeFigureOut">
              <a:rPr lang="en-US" smtClean="0"/>
              <a:t>4/11/2023</a:t>
            </a:fld>
            <a:endParaRPr lang="en-US"/>
          </a:p>
        </p:txBody>
      </p:sp>
      <p:sp>
        <p:nvSpPr>
          <p:cNvPr id="3" name="Footer Placeholder 2">
            <a:extLst>
              <a:ext uri="{FF2B5EF4-FFF2-40B4-BE49-F238E27FC236}">
                <a16:creationId xmlns:a16="http://schemas.microsoft.com/office/drawing/2014/main" id="{4478F084-29F8-CF71-1AB0-2FDECE756B5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495F685-A0C1-157B-823A-8C7A0934E092}"/>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19222854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1606BD-97BA-A945-2899-067C7212C24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9F27252-C677-0FAD-0DDA-AA43CCD847A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F3AAFD1-1FAA-3805-B1EF-AA6627A68A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6340D12-68B2-4BCE-7637-281E574014D6}"/>
              </a:ext>
            </a:extLst>
          </p:cNvPr>
          <p:cNvSpPr>
            <a:spLocks noGrp="1"/>
          </p:cNvSpPr>
          <p:nvPr>
            <p:ph type="dt" sz="half" idx="10"/>
          </p:nvPr>
        </p:nvSpPr>
        <p:spPr/>
        <p:txBody>
          <a:bodyPr/>
          <a:lstStyle/>
          <a:p>
            <a:fld id="{84E53C2F-C12C-440E-9C25-D2FE4B0EDDF7}" type="datetimeFigureOut">
              <a:rPr lang="en-US" smtClean="0"/>
              <a:t>4/11/2023</a:t>
            </a:fld>
            <a:endParaRPr lang="en-US"/>
          </a:p>
        </p:txBody>
      </p:sp>
      <p:sp>
        <p:nvSpPr>
          <p:cNvPr id="6" name="Footer Placeholder 5">
            <a:extLst>
              <a:ext uri="{FF2B5EF4-FFF2-40B4-BE49-F238E27FC236}">
                <a16:creationId xmlns:a16="http://schemas.microsoft.com/office/drawing/2014/main" id="{6B6FAB91-5926-3E50-153D-58079A58368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A062A33-AD04-3E47-2FC7-1AA845487F7B}"/>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10494380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B2BD63-4318-D50D-8962-D18A7A888B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5E36796-15EF-70AD-4C89-A101ECF22EC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3549DC1-1112-1356-E1B1-39D6A0C4553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042242C-78EB-FBA5-975B-F52AB134A37F}"/>
              </a:ext>
            </a:extLst>
          </p:cNvPr>
          <p:cNvSpPr>
            <a:spLocks noGrp="1"/>
          </p:cNvSpPr>
          <p:nvPr>
            <p:ph type="dt" sz="half" idx="10"/>
          </p:nvPr>
        </p:nvSpPr>
        <p:spPr/>
        <p:txBody>
          <a:bodyPr/>
          <a:lstStyle/>
          <a:p>
            <a:fld id="{84E53C2F-C12C-440E-9C25-D2FE4B0EDDF7}" type="datetimeFigureOut">
              <a:rPr lang="en-US" smtClean="0"/>
              <a:t>4/11/2023</a:t>
            </a:fld>
            <a:endParaRPr lang="en-US"/>
          </a:p>
        </p:txBody>
      </p:sp>
      <p:sp>
        <p:nvSpPr>
          <p:cNvPr id="6" name="Footer Placeholder 5">
            <a:extLst>
              <a:ext uri="{FF2B5EF4-FFF2-40B4-BE49-F238E27FC236}">
                <a16:creationId xmlns:a16="http://schemas.microsoft.com/office/drawing/2014/main" id="{6E73C663-1975-9517-1426-65832A82724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73BCB4D-63EF-3C6E-FDF0-2BE7C6DC8AFE}"/>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14050952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C77DCB9-6ED3-AAFC-4D3E-5A7ADDA5097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8CF9E0F-9793-0F6A-343F-D5240DD248E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5CA7A9B-B6F3-200F-579B-2C12356C860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E53C2F-C12C-440E-9C25-D2FE4B0EDDF7}" type="datetimeFigureOut">
              <a:rPr lang="en-US" smtClean="0"/>
              <a:t>4/11/2023</a:t>
            </a:fld>
            <a:endParaRPr lang="en-US"/>
          </a:p>
        </p:txBody>
      </p:sp>
      <p:sp>
        <p:nvSpPr>
          <p:cNvPr id="5" name="Footer Placeholder 4">
            <a:extLst>
              <a:ext uri="{FF2B5EF4-FFF2-40B4-BE49-F238E27FC236}">
                <a16:creationId xmlns:a16="http://schemas.microsoft.com/office/drawing/2014/main" id="{99676ADC-A8AB-FE97-F2AE-D22E0F2D703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9549820-1D97-7AAD-C35A-99D2D04D7B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3A20E6-614B-4207-92E0-2D1639730928}" type="slidenum">
              <a:rPr lang="en-US" smtClean="0"/>
              <a:t>‹#›</a:t>
            </a:fld>
            <a:endParaRPr lang="en-US"/>
          </a:p>
        </p:txBody>
      </p:sp>
    </p:spTree>
    <p:extLst>
      <p:ext uri="{BB962C8B-B14F-4D97-AF65-F5344CB8AC3E}">
        <p14:creationId xmlns:p14="http://schemas.microsoft.com/office/powerpoint/2010/main" val="38768860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31.wmf"/><Relationship Id="rId3" Type="http://schemas.openxmlformats.org/officeDocument/2006/relationships/image" Target="../media/image29.emf"/><Relationship Id="rId7" Type="http://schemas.openxmlformats.org/officeDocument/2006/relationships/oleObject" Target="../embeddings/oleObject44.bin"/><Relationship Id="rId2" Type="http://schemas.openxmlformats.org/officeDocument/2006/relationships/oleObject" Target="../embeddings/oleObject42.bin"/><Relationship Id="rId1" Type="http://schemas.openxmlformats.org/officeDocument/2006/relationships/slideLayout" Target="../slideLayouts/slideLayout7.xml"/><Relationship Id="rId6" Type="http://schemas.openxmlformats.org/officeDocument/2006/relationships/image" Target="../media/image2.png"/><Relationship Id="rId11" Type="http://schemas.openxmlformats.org/officeDocument/2006/relationships/image" Target="../media/image34.png"/><Relationship Id="rId5" Type="http://schemas.openxmlformats.org/officeDocument/2006/relationships/image" Target="../media/image30.wmf"/><Relationship Id="rId10" Type="http://schemas.openxmlformats.org/officeDocument/2006/relationships/image" Target="../media/image33.png"/><Relationship Id="rId4" Type="http://schemas.openxmlformats.org/officeDocument/2006/relationships/oleObject" Target="../embeddings/oleObject43.bin"/><Relationship Id="rId9" Type="http://schemas.openxmlformats.org/officeDocument/2006/relationships/image" Target="../media/image32.png"/></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36.wmf"/><Relationship Id="rId5" Type="http://schemas.openxmlformats.org/officeDocument/2006/relationships/oleObject" Target="../embeddings/oleObject46.bin"/><Relationship Id="rId4" Type="http://schemas.openxmlformats.org/officeDocument/2006/relationships/image" Target="../media/image35.wmf"/></Relationships>
</file>

<file path=ppt/slides/_rels/slide2.xml.rels><?xml version="1.0" encoding="UTF-8" standalone="yes"?>
<Relationships xmlns="http://schemas.openxmlformats.org/package/2006/relationships"><Relationship Id="rId8" Type="http://schemas.openxmlformats.org/officeDocument/2006/relationships/image" Target="../media/image4.emf"/><Relationship Id="rId13" Type="http://schemas.openxmlformats.org/officeDocument/2006/relationships/customXml" Target="../ink/ink1.xml"/><Relationship Id="rId18" Type="http://schemas.openxmlformats.org/officeDocument/2006/relationships/image" Target="../media/image8.wmf"/><Relationship Id="rId3" Type="http://schemas.openxmlformats.org/officeDocument/2006/relationships/image" Target="../media/image1.emf"/><Relationship Id="rId7" Type="http://schemas.openxmlformats.org/officeDocument/2006/relationships/oleObject" Target="../embeddings/oleObject3.bin"/><Relationship Id="rId12" Type="http://schemas.openxmlformats.org/officeDocument/2006/relationships/image" Target="../media/image6.wmf"/><Relationship Id="rId17" Type="http://schemas.openxmlformats.org/officeDocument/2006/relationships/oleObject" Target="../embeddings/oleObject7.bin"/><Relationship Id="rId2" Type="http://schemas.openxmlformats.org/officeDocument/2006/relationships/oleObject" Target="../embeddings/oleObject1.bin"/><Relationship Id="rId16" Type="http://schemas.openxmlformats.org/officeDocument/2006/relationships/image" Target="../media/image7.wmf"/><Relationship Id="rId1" Type="http://schemas.openxmlformats.org/officeDocument/2006/relationships/slideLayout" Target="../slideLayouts/slideLayout7.xml"/><Relationship Id="rId6" Type="http://schemas.openxmlformats.org/officeDocument/2006/relationships/image" Target="../media/image3.emf"/><Relationship Id="rId11" Type="http://schemas.openxmlformats.org/officeDocument/2006/relationships/oleObject" Target="../embeddings/oleObject5.bin"/><Relationship Id="rId5" Type="http://schemas.openxmlformats.org/officeDocument/2006/relationships/oleObject" Target="../embeddings/oleObject2.bin"/><Relationship Id="rId15" Type="http://schemas.openxmlformats.org/officeDocument/2006/relationships/oleObject" Target="../embeddings/oleObject6.bin"/><Relationship Id="rId10" Type="http://schemas.openxmlformats.org/officeDocument/2006/relationships/image" Target="../media/image5.wmf"/><Relationship Id="rId4" Type="http://schemas.openxmlformats.org/officeDocument/2006/relationships/image" Target="../media/image2.png"/><Relationship Id="rId9" Type="http://schemas.openxmlformats.org/officeDocument/2006/relationships/oleObject" Target="../embeddings/oleObject4.bin"/><Relationship Id="rId14" Type="http://schemas.openxmlformats.org/officeDocument/2006/relationships/image" Target="NULL"/></Relationships>
</file>

<file path=ppt/slides/_rels/slide3.xml.rels><?xml version="1.0" encoding="UTF-8" standalone="yes"?>
<Relationships xmlns="http://schemas.openxmlformats.org/package/2006/relationships"><Relationship Id="rId8" Type="http://schemas.openxmlformats.org/officeDocument/2006/relationships/image" Target="../media/image11.wmf"/><Relationship Id="rId3" Type="http://schemas.openxmlformats.org/officeDocument/2006/relationships/oleObject" Target="../embeddings/oleObject8.bin"/><Relationship Id="rId7" Type="http://schemas.openxmlformats.org/officeDocument/2006/relationships/oleObject" Target="../embeddings/oleObject10.bin"/><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10.emf"/><Relationship Id="rId5" Type="http://schemas.openxmlformats.org/officeDocument/2006/relationships/oleObject" Target="../embeddings/oleObject9.bin"/><Relationship Id="rId10" Type="http://schemas.openxmlformats.org/officeDocument/2006/relationships/image" Target="../media/image12.wmf"/><Relationship Id="rId4" Type="http://schemas.openxmlformats.org/officeDocument/2006/relationships/image" Target="../media/image9.emf"/><Relationship Id="rId9" Type="http://schemas.openxmlformats.org/officeDocument/2006/relationships/oleObject" Target="../embeddings/oleObject11.bin"/></Relationships>
</file>

<file path=ppt/slides/_rels/slide4.xml.rels><?xml version="1.0" encoding="UTF-8" standalone="yes"?>
<Relationships xmlns="http://schemas.openxmlformats.org/package/2006/relationships"><Relationship Id="rId8" Type="http://schemas.openxmlformats.org/officeDocument/2006/relationships/image" Target="../media/image14.wmf"/><Relationship Id="rId13" Type="http://schemas.openxmlformats.org/officeDocument/2006/relationships/customXml" Target="../ink/ink2.xml"/><Relationship Id="rId18" Type="http://schemas.openxmlformats.org/officeDocument/2006/relationships/image" Target="../media/image18.wmf"/><Relationship Id="rId3" Type="http://schemas.openxmlformats.org/officeDocument/2006/relationships/image" Target="../media/image13.wmf"/><Relationship Id="rId7" Type="http://schemas.openxmlformats.org/officeDocument/2006/relationships/oleObject" Target="../embeddings/oleObject14.bin"/><Relationship Id="rId12" Type="http://schemas.openxmlformats.org/officeDocument/2006/relationships/image" Target="../media/image16.wmf"/><Relationship Id="rId17" Type="http://schemas.openxmlformats.org/officeDocument/2006/relationships/oleObject" Target="../embeddings/oleObject18.bin"/><Relationship Id="rId2" Type="http://schemas.openxmlformats.org/officeDocument/2006/relationships/oleObject" Target="../embeddings/oleObject12.bin"/><Relationship Id="rId16" Type="http://schemas.openxmlformats.org/officeDocument/2006/relationships/image" Target="../media/image17.wmf"/><Relationship Id="rId1" Type="http://schemas.openxmlformats.org/officeDocument/2006/relationships/slideLayout" Target="../slideLayouts/slideLayout7.xml"/><Relationship Id="rId6" Type="http://schemas.openxmlformats.org/officeDocument/2006/relationships/image" Target="../media/image3.emf"/><Relationship Id="rId11" Type="http://schemas.openxmlformats.org/officeDocument/2006/relationships/oleObject" Target="../embeddings/oleObject16.bin"/><Relationship Id="rId5" Type="http://schemas.openxmlformats.org/officeDocument/2006/relationships/oleObject" Target="../embeddings/oleObject13.bin"/><Relationship Id="rId15" Type="http://schemas.openxmlformats.org/officeDocument/2006/relationships/oleObject" Target="../embeddings/oleObject17.bin"/><Relationship Id="rId10" Type="http://schemas.openxmlformats.org/officeDocument/2006/relationships/image" Target="../media/image15.wmf"/><Relationship Id="rId4" Type="http://schemas.openxmlformats.org/officeDocument/2006/relationships/image" Target="../media/image2.png"/><Relationship Id="rId9" Type="http://schemas.openxmlformats.org/officeDocument/2006/relationships/oleObject" Target="../embeddings/oleObject15.bin"/><Relationship Id="rId14" Type="http://schemas.openxmlformats.org/officeDocument/2006/relationships/image" Target="NULL"/></Relationships>
</file>

<file path=ppt/slides/_rels/slide5.x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oleObject" Target="../embeddings/oleObject19.bin"/><Relationship Id="rId7" Type="http://schemas.openxmlformats.org/officeDocument/2006/relationships/oleObject" Target="../embeddings/oleObject21.bin"/><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19.wmf"/><Relationship Id="rId5" Type="http://schemas.openxmlformats.org/officeDocument/2006/relationships/oleObject" Target="../embeddings/oleObject20.bin"/><Relationship Id="rId4" Type="http://schemas.openxmlformats.org/officeDocument/2006/relationships/image" Target="../media/image9.emf"/></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25.bin"/><Relationship Id="rId13" Type="http://schemas.openxmlformats.org/officeDocument/2006/relationships/image" Target="NULL"/><Relationship Id="rId18" Type="http://schemas.openxmlformats.org/officeDocument/2006/relationships/image" Target="../media/image24.png"/><Relationship Id="rId3" Type="http://schemas.openxmlformats.org/officeDocument/2006/relationships/image" Target="../media/image21.wmf"/><Relationship Id="rId7" Type="http://schemas.openxmlformats.org/officeDocument/2006/relationships/image" Target="../media/image14.wmf"/><Relationship Id="rId12" Type="http://schemas.openxmlformats.org/officeDocument/2006/relationships/customXml" Target="../ink/ink3.xml"/><Relationship Id="rId17" Type="http://schemas.openxmlformats.org/officeDocument/2006/relationships/image" Target="../media/image18.wmf"/><Relationship Id="rId2" Type="http://schemas.openxmlformats.org/officeDocument/2006/relationships/oleObject" Target="../embeddings/oleObject22.bin"/><Relationship Id="rId16" Type="http://schemas.openxmlformats.org/officeDocument/2006/relationships/oleObject" Target="../embeddings/oleObject28.bin"/><Relationship Id="rId1" Type="http://schemas.openxmlformats.org/officeDocument/2006/relationships/slideLayout" Target="../slideLayouts/slideLayout7.xml"/><Relationship Id="rId6" Type="http://schemas.openxmlformats.org/officeDocument/2006/relationships/oleObject" Target="../embeddings/oleObject24.bin"/><Relationship Id="rId11" Type="http://schemas.openxmlformats.org/officeDocument/2006/relationships/image" Target="../media/image16.wmf"/><Relationship Id="rId5" Type="http://schemas.openxmlformats.org/officeDocument/2006/relationships/image" Target="../media/image3.emf"/><Relationship Id="rId15" Type="http://schemas.openxmlformats.org/officeDocument/2006/relationships/image" Target="../media/image23.wmf"/><Relationship Id="rId10" Type="http://schemas.openxmlformats.org/officeDocument/2006/relationships/oleObject" Target="../embeddings/oleObject26.bin"/><Relationship Id="rId4" Type="http://schemas.openxmlformats.org/officeDocument/2006/relationships/oleObject" Target="../embeddings/oleObject23.bin"/><Relationship Id="rId9" Type="http://schemas.openxmlformats.org/officeDocument/2006/relationships/image" Target="../media/image22.wmf"/><Relationship Id="rId14" Type="http://schemas.openxmlformats.org/officeDocument/2006/relationships/oleObject" Target="../embeddings/oleObject27.bin"/></Relationships>
</file>

<file path=ppt/slides/_rels/slide7.xml.rels><?xml version="1.0" encoding="UTF-8" standalone="yes"?>
<Relationships xmlns="http://schemas.openxmlformats.org/package/2006/relationships"><Relationship Id="rId8" Type="http://schemas.openxmlformats.org/officeDocument/2006/relationships/image" Target="../media/image26.wmf"/><Relationship Id="rId3" Type="http://schemas.openxmlformats.org/officeDocument/2006/relationships/image" Target="../media/image9.emf"/><Relationship Id="rId7" Type="http://schemas.openxmlformats.org/officeDocument/2006/relationships/oleObject" Target="../embeddings/oleObject31.bin"/><Relationship Id="rId2" Type="http://schemas.openxmlformats.org/officeDocument/2006/relationships/oleObject" Target="../embeddings/oleObject29.bin"/><Relationship Id="rId1" Type="http://schemas.openxmlformats.org/officeDocument/2006/relationships/slideLayout" Target="../slideLayouts/slideLayout7.xml"/><Relationship Id="rId6" Type="http://schemas.openxmlformats.org/officeDocument/2006/relationships/image" Target="../media/image25.wmf"/><Relationship Id="rId5" Type="http://schemas.openxmlformats.org/officeDocument/2006/relationships/oleObject" Target="../embeddings/oleObject30.bin"/><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35.bin"/><Relationship Id="rId13" Type="http://schemas.openxmlformats.org/officeDocument/2006/relationships/image" Target="NULL"/><Relationship Id="rId18" Type="http://schemas.openxmlformats.org/officeDocument/2006/relationships/image" Target="../media/image28.png"/><Relationship Id="rId3" Type="http://schemas.openxmlformats.org/officeDocument/2006/relationships/image" Target="../media/image27.wmf"/><Relationship Id="rId7" Type="http://schemas.openxmlformats.org/officeDocument/2006/relationships/image" Target="../media/image14.wmf"/><Relationship Id="rId12" Type="http://schemas.openxmlformats.org/officeDocument/2006/relationships/customXml" Target="../ink/ink4.xml"/><Relationship Id="rId17" Type="http://schemas.openxmlformats.org/officeDocument/2006/relationships/image" Target="../media/image18.wmf"/><Relationship Id="rId2" Type="http://schemas.openxmlformats.org/officeDocument/2006/relationships/oleObject" Target="../embeddings/oleObject32.bin"/><Relationship Id="rId16" Type="http://schemas.openxmlformats.org/officeDocument/2006/relationships/oleObject" Target="../embeddings/oleObject38.bin"/><Relationship Id="rId1" Type="http://schemas.openxmlformats.org/officeDocument/2006/relationships/slideLayout" Target="../slideLayouts/slideLayout7.xml"/><Relationship Id="rId6" Type="http://schemas.openxmlformats.org/officeDocument/2006/relationships/oleObject" Target="../embeddings/oleObject34.bin"/><Relationship Id="rId11" Type="http://schemas.openxmlformats.org/officeDocument/2006/relationships/image" Target="../media/image16.wmf"/><Relationship Id="rId5" Type="http://schemas.openxmlformats.org/officeDocument/2006/relationships/image" Target="../media/image3.emf"/><Relationship Id="rId15" Type="http://schemas.openxmlformats.org/officeDocument/2006/relationships/image" Target="../media/image23.wmf"/><Relationship Id="rId10" Type="http://schemas.openxmlformats.org/officeDocument/2006/relationships/oleObject" Target="../embeddings/oleObject36.bin"/><Relationship Id="rId4" Type="http://schemas.openxmlformats.org/officeDocument/2006/relationships/oleObject" Target="../embeddings/oleObject33.bin"/><Relationship Id="rId9" Type="http://schemas.openxmlformats.org/officeDocument/2006/relationships/image" Target="../media/image22.wmf"/><Relationship Id="rId14" Type="http://schemas.openxmlformats.org/officeDocument/2006/relationships/oleObject" Target="../embeddings/oleObject37.bin"/></Relationships>
</file>

<file path=ppt/slides/_rels/slide9.x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image" Target="../media/image9.emf"/><Relationship Id="rId7" Type="http://schemas.openxmlformats.org/officeDocument/2006/relationships/oleObject" Target="../embeddings/oleObject41.bin"/><Relationship Id="rId2" Type="http://schemas.openxmlformats.org/officeDocument/2006/relationships/oleObject" Target="../embeddings/oleObject39.bin"/><Relationship Id="rId1" Type="http://schemas.openxmlformats.org/officeDocument/2006/relationships/slideLayout" Target="../slideLayouts/slideLayout7.xml"/><Relationship Id="rId6" Type="http://schemas.openxmlformats.org/officeDocument/2006/relationships/image" Target="../media/image19.wmf"/><Relationship Id="rId5" Type="http://schemas.openxmlformats.org/officeDocument/2006/relationships/oleObject" Target="../embeddings/oleObject40.bin"/><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E1A851E-6225-42E9-8E96-A932E790F79E}"/>
              </a:ext>
            </a:extLst>
          </p:cNvPr>
          <p:cNvSpPr txBox="1"/>
          <p:nvPr/>
        </p:nvSpPr>
        <p:spPr>
          <a:xfrm flipH="1">
            <a:off x="437207" y="1252541"/>
            <a:ext cx="10101459" cy="2062103"/>
          </a:xfrm>
          <a:prstGeom prst="rect">
            <a:avLst/>
          </a:prstGeom>
          <a:noFill/>
        </p:spPr>
        <p:txBody>
          <a:bodyPr wrap="square" rtlCol="0">
            <a:spAutoFit/>
          </a:bodyPr>
          <a:lstStyle/>
          <a:p>
            <a:r>
              <a:rPr lang="en-US" sz="1600"/>
              <a:t>Makes an interesting point about why arbitrary curve fitting is not objectively valuable.  Given a data set, you can reduce its R</a:t>
            </a:r>
            <a:r>
              <a:rPr lang="en-US" sz="1600" baseline="30000"/>
              <a:t>2</a:t>
            </a:r>
            <a:r>
              <a:rPr lang="en-US" sz="1600"/>
              <a:t> value to zero given a high enough degree polynomial.  But question is, if you generate experimental data again, from the same experiment, will that same curve explain the data well?  And typically, the answer is emphatically no.  What will typically explain the data best, in an R</a:t>
            </a:r>
            <a:r>
              <a:rPr lang="en-US" sz="1600" baseline="30000"/>
              <a:t>2</a:t>
            </a:r>
            <a:r>
              <a:rPr lang="en-US" sz="1600"/>
              <a:t> way, is a best fit based on a curve model that does actually reflect the underlying behavior of the data.  Problem is that the higher polynomials will end up fitting the ‘noise’ rather than the ‘phenomenon’.  So to test whether a model is fitting the phenomenon well, you should ‘cross validate’, which is split your data up into groups, curve fit to one of the data sets, and then compute the R</a:t>
            </a:r>
            <a:r>
              <a:rPr lang="en-US" sz="1600" baseline="30000"/>
              <a:t>2</a:t>
            </a:r>
            <a:r>
              <a:rPr lang="en-US" sz="1600"/>
              <a:t> for the other data sets with that same curve.  You’ll find that the model which fits the phenomenon has the best average R</a:t>
            </a:r>
            <a:r>
              <a:rPr lang="en-US" sz="1600" baseline="30000"/>
              <a:t>2</a:t>
            </a:r>
            <a:r>
              <a:rPr lang="en-US" sz="1600"/>
              <a:t> values.  </a:t>
            </a:r>
          </a:p>
        </p:txBody>
      </p:sp>
      <p:sp>
        <p:nvSpPr>
          <p:cNvPr id="7" name="TextBox 6">
            <a:extLst>
              <a:ext uri="{FF2B5EF4-FFF2-40B4-BE49-F238E27FC236}">
                <a16:creationId xmlns:a16="http://schemas.microsoft.com/office/drawing/2014/main" id="{D46BDFF7-D3D0-4338-97E8-D55AF6249FE3}"/>
              </a:ext>
            </a:extLst>
          </p:cNvPr>
          <p:cNvSpPr txBox="1"/>
          <p:nvPr/>
        </p:nvSpPr>
        <p:spPr>
          <a:xfrm flipH="1">
            <a:off x="4405752" y="133014"/>
            <a:ext cx="3145421" cy="584775"/>
          </a:xfrm>
          <a:prstGeom prst="rect">
            <a:avLst/>
          </a:prstGeom>
          <a:noFill/>
        </p:spPr>
        <p:txBody>
          <a:bodyPr wrap="square" rtlCol="0">
            <a:spAutoFit/>
          </a:bodyPr>
          <a:lstStyle/>
          <a:p>
            <a:r>
              <a:rPr lang="en-US" sz="3200" b="1" u="sng">
                <a:solidFill>
                  <a:srgbClr val="FF0000"/>
                </a:solidFill>
              </a:rPr>
              <a:t>Linear Regression</a:t>
            </a:r>
          </a:p>
        </p:txBody>
      </p:sp>
    </p:spTree>
    <p:extLst>
      <p:ext uri="{BB962C8B-B14F-4D97-AF65-F5344CB8AC3E}">
        <p14:creationId xmlns:p14="http://schemas.microsoft.com/office/powerpoint/2010/main" val="3633891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E1A851E-6225-42E9-8E96-A932E790F79E}"/>
              </a:ext>
            </a:extLst>
          </p:cNvPr>
          <p:cNvSpPr txBox="1"/>
          <p:nvPr/>
        </p:nvSpPr>
        <p:spPr>
          <a:xfrm flipH="1">
            <a:off x="250388" y="821576"/>
            <a:ext cx="6533869" cy="830997"/>
          </a:xfrm>
          <a:prstGeom prst="rect">
            <a:avLst/>
          </a:prstGeom>
          <a:noFill/>
        </p:spPr>
        <p:txBody>
          <a:bodyPr wrap="square" rtlCol="0">
            <a:spAutoFit/>
          </a:bodyPr>
          <a:lstStyle/>
          <a:p>
            <a:r>
              <a:rPr lang="en-US" sz="1600"/>
              <a:t>If we have small training sets, then regression can give wildly different results for each set.  To tame these fluctuations we can add a penalty term to the SSE for large slopes.  This is done like this:</a:t>
            </a:r>
          </a:p>
        </p:txBody>
      </p:sp>
      <p:sp>
        <p:nvSpPr>
          <p:cNvPr id="7" name="TextBox 6">
            <a:extLst>
              <a:ext uri="{FF2B5EF4-FFF2-40B4-BE49-F238E27FC236}">
                <a16:creationId xmlns:a16="http://schemas.microsoft.com/office/drawing/2014/main" id="{D46BDFF7-D3D0-4338-97E8-D55AF6249FE3}"/>
              </a:ext>
            </a:extLst>
          </p:cNvPr>
          <p:cNvSpPr txBox="1"/>
          <p:nvPr/>
        </p:nvSpPr>
        <p:spPr>
          <a:xfrm flipH="1">
            <a:off x="3567796" y="85434"/>
            <a:ext cx="5056408" cy="584775"/>
          </a:xfrm>
          <a:prstGeom prst="rect">
            <a:avLst/>
          </a:prstGeom>
          <a:noFill/>
        </p:spPr>
        <p:txBody>
          <a:bodyPr wrap="square" rtlCol="0">
            <a:spAutoFit/>
          </a:bodyPr>
          <a:lstStyle/>
          <a:p>
            <a:r>
              <a:rPr lang="en-US" sz="3200" b="1" u="sng">
                <a:solidFill>
                  <a:srgbClr val="FF0000"/>
                </a:solidFill>
              </a:rPr>
              <a:t>Ridge and Lasso Regression</a:t>
            </a:r>
          </a:p>
        </p:txBody>
      </p:sp>
      <p:graphicFrame>
        <p:nvGraphicFramePr>
          <p:cNvPr id="3" name="Object 2">
            <a:extLst>
              <a:ext uri="{FF2B5EF4-FFF2-40B4-BE49-F238E27FC236}">
                <a16:creationId xmlns:a16="http://schemas.microsoft.com/office/drawing/2014/main" id="{D85AF363-B4D5-C689-4D84-BC9C5EF96A25}"/>
              </a:ext>
            </a:extLst>
          </p:cNvPr>
          <p:cNvGraphicFramePr>
            <a:graphicFrameLocks noChangeAspect="1"/>
          </p:cNvGraphicFramePr>
          <p:nvPr>
            <p:extLst>
              <p:ext uri="{D42A27DB-BD31-4B8C-83A1-F6EECF244321}">
                <p14:modId xmlns:p14="http://schemas.microsoft.com/office/powerpoint/2010/main" val="3491075989"/>
              </p:ext>
            </p:extLst>
          </p:nvPr>
        </p:nvGraphicFramePr>
        <p:xfrm>
          <a:off x="349660" y="1789225"/>
          <a:ext cx="5500533" cy="1299253"/>
        </p:xfrm>
        <a:graphic>
          <a:graphicData uri="http://schemas.openxmlformats.org/presentationml/2006/ole">
            <mc:AlternateContent xmlns:mc="http://schemas.openxmlformats.org/markup-compatibility/2006">
              <mc:Choice xmlns:v="urn:schemas-microsoft-com:vml" Requires="v">
                <p:oleObj name="Equation" r:id="rId2" imgW="3998828" imgH="944192" progId="Equation.DSMT4">
                  <p:embed/>
                </p:oleObj>
              </mc:Choice>
              <mc:Fallback>
                <p:oleObj name="Equation" r:id="rId2" imgW="3998828" imgH="944192" progId="Equation.DSMT4">
                  <p:embed/>
                  <p:pic>
                    <p:nvPicPr>
                      <p:cNvPr id="0" name=""/>
                      <p:cNvPicPr/>
                      <p:nvPr/>
                    </p:nvPicPr>
                    <p:blipFill>
                      <a:blip r:embed="rId3"/>
                      <a:stretch>
                        <a:fillRect/>
                      </a:stretch>
                    </p:blipFill>
                    <p:spPr>
                      <a:xfrm>
                        <a:off x="349660" y="1789225"/>
                        <a:ext cx="5500533" cy="1299253"/>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CD732B9A-233E-F5A9-7C8F-BD57817996ED}"/>
              </a:ext>
            </a:extLst>
          </p:cNvPr>
          <p:cNvGraphicFramePr>
            <a:graphicFrameLocks noChangeAspect="1"/>
          </p:cNvGraphicFramePr>
          <p:nvPr>
            <p:extLst>
              <p:ext uri="{D42A27DB-BD31-4B8C-83A1-F6EECF244321}">
                <p14:modId xmlns:p14="http://schemas.microsoft.com/office/powerpoint/2010/main" val="2186463946"/>
              </p:ext>
            </p:extLst>
          </p:nvPr>
        </p:nvGraphicFramePr>
        <p:xfrm>
          <a:off x="349455" y="3694975"/>
          <a:ext cx="3390900" cy="1419225"/>
        </p:xfrm>
        <a:graphic>
          <a:graphicData uri="http://schemas.openxmlformats.org/presentationml/2006/ole">
            <mc:AlternateContent xmlns:mc="http://schemas.openxmlformats.org/markup-compatibility/2006">
              <mc:Choice xmlns:v="urn:schemas-microsoft-com:vml" Requires="v">
                <p:oleObj name="Equation" r:id="rId4" imgW="2730240" imgH="1143000" progId="Equation.DSMT4">
                  <p:embed/>
                </p:oleObj>
              </mc:Choice>
              <mc:Fallback>
                <p:oleObj name="Equation" r:id="rId4" imgW="2730240" imgH="1143000" progId="Equation.DSMT4">
                  <p:embed/>
                  <p:pic>
                    <p:nvPicPr>
                      <p:cNvPr id="0" name=""/>
                      <p:cNvPicPr/>
                      <p:nvPr/>
                    </p:nvPicPr>
                    <p:blipFill>
                      <a:blip r:embed="rId5"/>
                      <a:stretch>
                        <a:fillRect/>
                      </a:stretch>
                    </p:blipFill>
                    <p:spPr>
                      <a:xfrm>
                        <a:off x="349455" y="3694975"/>
                        <a:ext cx="3390900" cy="1419225"/>
                      </a:xfrm>
                      <a:prstGeom prst="rect">
                        <a:avLst/>
                      </a:prstGeom>
                      <a:solidFill>
                        <a:srgbClr val="FFCCFF"/>
                      </a:solidFill>
                    </p:spPr>
                  </p:pic>
                </p:oleObj>
              </mc:Fallback>
            </mc:AlternateContent>
          </a:graphicData>
        </a:graphic>
      </p:graphicFrame>
      <p:sp>
        <p:nvSpPr>
          <p:cNvPr id="8" name="TextBox 7">
            <a:extLst>
              <a:ext uri="{FF2B5EF4-FFF2-40B4-BE49-F238E27FC236}">
                <a16:creationId xmlns:a16="http://schemas.microsoft.com/office/drawing/2014/main" id="{10EF8D34-B658-3F37-5E6A-8F5FC4429861}"/>
              </a:ext>
            </a:extLst>
          </p:cNvPr>
          <p:cNvSpPr txBox="1"/>
          <p:nvPr/>
        </p:nvSpPr>
        <p:spPr>
          <a:xfrm>
            <a:off x="250390" y="3197773"/>
            <a:ext cx="7064810" cy="338554"/>
          </a:xfrm>
          <a:prstGeom prst="rect">
            <a:avLst/>
          </a:prstGeom>
          <a:noFill/>
        </p:spPr>
        <p:txBody>
          <a:bodyPr wrap="square" rtlCol="0">
            <a:spAutoFit/>
          </a:bodyPr>
          <a:lstStyle/>
          <a:p>
            <a:r>
              <a:rPr lang="en-US" sz="1600"/>
              <a:t>for univariable linear regression, and categorical slopey regression – looks like this:</a:t>
            </a:r>
          </a:p>
        </p:txBody>
      </p:sp>
      <p:pic>
        <p:nvPicPr>
          <p:cNvPr id="10" name="Picture 9" descr="Chart, scatter chart&#10;&#10;Description automatically generated">
            <a:extLst>
              <a:ext uri="{FF2B5EF4-FFF2-40B4-BE49-F238E27FC236}">
                <a16:creationId xmlns:a16="http://schemas.microsoft.com/office/drawing/2014/main" id="{0972353A-193B-F37B-B548-59193CF30A31}"/>
              </a:ext>
            </a:extLst>
          </p:cNvPr>
          <p:cNvPicPr>
            <a:picLocks noChangeAspect="1"/>
          </p:cNvPicPr>
          <p:nvPr/>
        </p:nvPicPr>
        <p:blipFill>
          <a:blip r:embed="rId6"/>
          <a:stretch>
            <a:fillRect/>
          </a:stretch>
        </p:blipFill>
        <p:spPr>
          <a:xfrm>
            <a:off x="4214554" y="3529665"/>
            <a:ext cx="1628098" cy="1710453"/>
          </a:xfrm>
          <a:prstGeom prst="rect">
            <a:avLst/>
          </a:prstGeom>
        </p:spPr>
      </p:pic>
      <p:graphicFrame>
        <p:nvGraphicFramePr>
          <p:cNvPr id="11" name="Object 10">
            <a:extLst>
              <a:ext uri="{FF2B5EF4-FFF2-40B4-BE49-F238E27FC236}">
                <a16:creationId xmlns:a16="http://schemas.microsoft.com/office/drawing/2014/main" id="{C84DDC8C-D3E7-9673-D1C6-E9F966864FFA}"/>
              </a:ext>
            </a:extLst>
          </p:cNvPr>
          <p:cNvGraphicFramePr>
            <a:graphicFrameLocks noChangeAspect="1"/>
          </p:cNvGraphicFramePr>
          <p:nvPr>
            <p:extLst>
              <p:ext uri="{D42A27DB-BD31-4B8C-83A1-F6EECF244321}">
                <p14:modId xmlns:p14="http://schemas.microsoft.com/office/powerpoint/2010/main" val="3713086380"/>
              </p:ext>
            </p:extLst>
          </p:nvPr>
        </p:nvGraphicFramePr>
        <p:xfrm>
          <a:off x="365635" y="5363000"/>
          <a:ext cx="5300663" cy="1419225"/>
        </p:xfrm>
        <a:graphic>
          <a:graphicData uri="http://schemas.openxmlformats.org/presentationml/2006/ole">
            <mc:AlternateContent xmlns:mc="http://schemas.openxmlformats.org/markup-compatibility/2006">
              <mc:Choice xmlns:v="urn:schemas-microsoft-com:vml" Requires="v">
                <p:oleObj name="Equation" r:id="rId7" imgW="4267080" imgH="1143000" progId="Equation.DSMT4">
                  <p:embed/>
                </p:oleObj>
              </mc:Choice>
              <mc:Fallback>
                <p:oleObj name="Equation" r:id="rId7" imgW="4267080" imgH="1143000" progId="Equation.DSMT4">
                  <p:embed/>
                  <p:pic>
                    <p:nvPicPr>
                      <p:cNvPr id="5" name="Object 4">
                        <a:extLst>
                          <a:ext uri="{FF2B5EF4-FFF2-40B4-BE49-F238E27FC236}">
                            <a16:creationId xmlns:a16="http://schemas.microsoft.com/office/drawing/2014/main" id="{CD732B9A-233E-F5A9-7C8F-BD57817996ED}"/>
                          </a:ext>
                        </a:extLst>
                      </p:cNvPr>
                      <p:cNvPicPr/>
                      <p:nvPr/>
                    </p:nvPicPr>
                    <p:blipFill>
                      <a:blip r:embed="rId8"/>
                      <a:stretch>
                        <a:fillRect/>
                      </a:stretch>
                    </p:blipFill>
                    <p:spPr>
                      <a:xfrm>
                        <a:off x="365635" y="5363000"/>
                        <a:ext cx="5300663" cy="1419225"/>
                      </a:xfrm>
                      <a:prstGeom prst="rect">
                        <a:avLst/>
                      </a:prstGeom>
                      <a:solidFill>
                        <a:schemeClr val="accent2">
                          <a:lumMod val="20000"/>
                          <a:lumOff val="80000"/>
                        </a:schemeClr>
                      </a:solidFill>
                    </p:spPr>
                  </p:pic>
                </p:oleObj>
              </mc:Fallback>
            </mc:AlternateContent>
          </a:graphicData>
        </a:graphic>
      </p:graphicFrame>
      <p:pic>
        <p:nvPicPr>
          <p:cNvPr id="13" name="Picture 12" descr="Chart, scatter chart&#10;&#10;Description automatically generated">
            <a:extLst>
              <a:ext uri="{FF2B5EF4-FFF2-40B4-BE49-F238E27FC236}">
                <a16:creationId xmlns:a16="http://schemas.microsoft.com/office/drawing/2014/main" id="{457ABA63-BC77-6C95-0B84-87FDA608909E}"/>
              </a:ext>
            </a:extLst>
          </p:cNvPr>
          <p:cNvPicPr>
            <a:picLocks noChangeAspect="1"/>
          </p:cNvPicPr>
          <p:nvPr/>
        </p:nvPicPr>
        <p:blipFill>
          <a:blip r:embed="rId9"/>
          <a:stretch>
            <a:fillRect/>
          </a:stretch>
        </p:blipFill>
        <p:spPr>
          <a:xfrm>
            <a:off x="5924187" y="4913829"/>
            <a:ext cx="2257425" cy="1858010"/>
          </a:xfrm>
          <a:prstGeom prst="rect">
            <a:avLst/>
          </a:prstGeom>
        </p:spPr>
      </p:pic>
      <p:pic>
        <p:nvPicPr>
          <p:cNvPr id="14" name="Picture 13" descr="A picture containing chart&#10;&#10;Description automatically generated">
            <a:extLst>
              <a:ext uri="{FF2B5EF4-FFF2-40B4-BE49-F238E27FC236}">
                <a16:creationId xmlns:a16="http://schemas.microsoft.com/office/drawing/2014/main" id="{B92EA1F8-3718-124A-F14D-2BA5977E47C1}"/>
              </a:ext>
            </a:extLst>
          </p:cNvPr>
          <p:cNvPicPr>
            <a:picLocks noChangeAspect="1"/>
          </p:cNvPicPr>
          <p:nvPr/>
        </p:nvPicPr>
        <p:blipFill>
          <a:blip r:embed="rId10"/>
          <a:stretch>
            <a:fillRect/>
          </a:stretch>
        </p:blipFill>
        <p:spPr>
          <a:xfrm>
            <a:off x="9302442" y="4315971"/>
            <a:ext cx="2711450" cy="2317115"/>
          </a:xfrm>
          <a:prstGeom prst="rect">
            <a:avLst/>
          </a:prstGeom>
        </p:spPr>
      </p:pic>
      <p:pic>
        <p:nvPicPr>
          <p:cNvPr id="15" name="Picture 14" descr="A picture containing histogram&#10;&#10;Description automatically generated">
            <a:extLst>
              <a:ext uri="{FF2B5EF4-FFF2-40B4-BE49-F238E27FC236}">
                <a16:creationId xmlns:a16="http://schemas.microsoft.com/office/drawing/2014/main" id="{B6CBA845-A305-8018-3231-7CFCD94A0CCB}"/>
              </a:ext>
            </a:extLst>
          </p:cNvPr>
          <p:cNvPicPr>
            <a:picLocks noChangeAspect="1"/>
          </p:cNvPicPr>
          <p:nvPr/>
        </p:nvPicPr>
        <p:blipFill rotWithShape="1">
          <a:blip r:embed="rId11"/>
          <a:srcRect t="-1160" r="422" b="-5472"/>
          <a:stretch/>
        </p:blipFill>
        <p:spPr bwMode="auto">
          <a:xfrm>
            <a:off x="9175340" y="1772472"/>
            <a:ext cx="2667000" cy="2319655"/>
          </a:xfrm>
          <a:prstGeom prst="rect">
            <a:avLst/>
          </a:prstGeom>
          <a:ln>
            <a:noFill/>
          </a:ln>
          <a:extLst>
            <a:ext uri="{53640926-AAD7-44D8-BBD7-CCE9431645EC}">
              <a14:shadowObscured xmlns:a14="http://schemas.microsoft.com/office/drawing/2010/main"/>
            </a:ext>
          </a:extLst>
        </p:spPr>
      </p:pic>
      <p:sp>
        <p:nvSpPr>
          <p:cNvPr id="16" name="TextBox 15">
            <a:extLst>
              <a:ext uri="{FF2B5EF4-FFF2-40B4-BE49-F238E27FC236}">
                <a16:creationId xmlns:a16="http://schemas.microsoft.com/office/drawing/2014/main" id="{19F67EE5-AA56-D3E6-5D20-B116514865C0}"/>
              </a:ext>
            </a:extLst>
          </p:cNvPr>
          <p:cNvSpPr txBox="1"/>
          <p:nvPr/>
        </p:nvSpPr>
        <p:spPr>
          <a:xfrm>
            <a:off x="7092857" y="787785"/>
            <a:ext cx="4921035" cy="1077218"/>
          </a:xfrm>
          <a:prstGeom prst="rect">
            <a:avLst/>
          </a:prstGeom>
          <a:noFill/>
        </p:spPr>
        <p:txBody>
          <a:bodyPr wrap="square" rtlCol="0">
            <a:spAutoFit/>
          </a:bodyPr>
          <a:lstStyle/>
          <a:p>
            <a:r>
              <a:rPr lang="en-US" sz="1600"/>
              <a:t>The different slope powers result in different qualitative effects.  Turns out Lasso Regression has a non-analyticity at m = 0 as consequence, and will eventually favor m = 0 past some critical </a:t>
            </a:r>
            <a:r>
              <a:rPr lang="en-US" sz="1600">
                <a:latin typeface="Calibri" panose="020F0502020204030204" pitchFamily="34" charset="0"/>
                <a:cs typeface="Calibri" panose="020F0502020204030204" pitchFamily="34" charset="0"/>
              </a:rPr>
              <a:t>λ.</a:t>
            </a:r>
            <a:endParaRPr lang="en-US" sz="1600"/>
          </a:p>
        </p:txBody>
      </p:sp>
    </p:spTree>
    <p:extLst>
      <p:ext uri="{BB962C8B-B14F-4D97-AF65-F5344CB8AC3E}">
        <p14:creationId xmlns:p14="http://schemas.microsoft.com/office/powerpoint/2010/main" val="2327016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CBF715A-CFF1-4E1D-8CE8-2B281A32E719}"/>
              </a:ext>
            </a:extLst>
          </p:cNvPr>
          <p:cNvSpPr txBox="1"/>
          <p:nvPr/>
        </p:nvSpPr>
        <p:spPr>
          <a:xfrm>
            <a:off x="3637935" y="181586"/>
            <a:ext cx="3260093"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Gradient Descent</a:t>
            </a:r>
          </a:p>
        </p:txBody>
      </p:sp>
      <p:sp>
        <p:nvSpPr>
          <p:cNvPr id="2" name="TextBox 1">
            <a:extLst>
              <a:ext uri="{FF2B5EF4-FFF2-40B4-BE49-F238E27FC236}">
                <a16:creationId xmlns:a16="http://schemas.microsoft.com/office/drawing/2014/main" id="{8C2F36B0-DF3F-48A8-B6F2-67D08C9289C0}"/>
              </a:ext>
            </a:extLst>
          </p:cNvPr>
          <p:cNvSpPr txBox="1"/>
          <p:nvPr/>
        </p:nvSpPr>
        <p:spPr>
          <a:xfrm>
            <a:off x="504689" y="1323301"/>
            <a:ext cx="10192808" cy="10772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a:solidFill>
                  <a:prstClr val="black"/>
                </a:solidFill>
                <a:latin typeface="Calibri" panose="020F0502020204030204"/>
              </a:rPr>
              <a:t>So say we have a bunch of points, </a:t>
            </a:r>
            <a:r>
              <a:rPr lang="en-US" sz="1600" b="1">
                <a:solidFill>
                  <a:prstClr val="black"/>
                </a:solidFill>
                <a:latin typeface="Calibri" panose="020F0502020204030204"/>
              </a:rPr>
              <a:t>x</a:t>
            </a:r>
            <a:r>
              <a:rPr lang="en-US" sz="1600" baseline="-25000">
                <a:solidFill>
                  <a:prstClr val="black"/>
                </a:solidFill>
                <a:latin typeface="Calibri" panose="020F0502020204030204"/>
              </a:rPr>
              <a:t>i</a:t>
            </a:r>
            <a:r>
              <a:rPr lang="en-US" sz="1600">
                <a:solidFill>
                  <a:prstClr val="black"/>
                </a:solidFill>
                <a:latin typeface="Calibri" panose="020F0502020204030204"/>
              </a:rPr>
              <a:t>, in some D-dimensional space, and associated values y</a:t>
            </a:r>
            <a:r>
              <a:rPr lang="en-US" sz="1600" baseline="-25000">
                <a:solidFill>
                  <a:prstClr val="black"/>
                </a:solidFill>
                <a:latin typeface="Calibri" panose="020F0502020204030204"/>
              </a:rPr>
              <a:t>i</a:t>
            </a:r>
            <a:r>
              <a:rPr lang="en-US" sz="1600">
                <a:solidFill>
                  <a:prstClr val="black"/>
                </a:solidFill>
                <a:latin typeface="Calibri" panose="020F0502020204030204"/>
              </a:rPr>
              <a:t>.  I’ll take the y</a:t>
            </a:r>
            <a:r>
              <a:rPr lang="en-US" sz="1600" baseline="-25000">
                <a:solidFill>
                  <a:prstClr val="black"/>
                </a:solidFill>
                <a:latin typeface="Calibri" panose="020F0502020204030204"/>
              </a:rPr>
              <a:t>i</a:t>
            </a:r>
            <a:r>
              <a:rPr lang="en-US" sz="1600">
                <a:solidFill>
                  <a:prstClr val="black"/>
                </a:solidFill>
                <a:latin typeface="Calibri" panose="020F0502020204030204"/>
              </a:rPr>
              <a:t> to be a scalar I guess.  And say we have a function f(</a:t>
            </a:r>
            <a:r>
              <a:rPr lang="en-US" sz="1600" b="1">
                <a:solidFill>
                  <a:prstClr val="black"/>
                </a:solidFill>
                <a:latin typeface="Calibri" panose="020F0502020204030204"/>
              </a:rPr>
              <a:t>x</a:t>
            </a:r>
            <a:r>
              <a:rPr lang="en-US" sz="1600">
                <a:solidFill>
                  <a:prstClr val="black"/>
                </a:solidFill>
                <a:latin typeface="Calibri" panose="020F0502020204030204"/>
              </a:rPr>
              <a:t>,</a:t>
            </a:r>
            <a:r>
              <a:rPr lang="en-US" sz="1600" b="1">
                <a:solidFill>
                  <a:prstClr val="black"/>
                </a:solidFill>
                <a:latin typeface="Calibri" panose="020F0502020204030204"/>
              </a:rPr>
              <a:t>v</a:t>
            </a:r>
            <a:r>
              <a:rPr lang="en-US" sz="1600">
                <a:solidFill>
                  <a:prstClr val="black"/>
                </a:solidFill>
                <a:latin typeface="Calibri" panose="020F0502020204030204"/>
              </a:rPr>
              <a:t>) which takes </a:t>
            </a:r>
            <a:r>
              <a:rPr lang="en-US" sz="1600" b="1">
                <a:solidFill>
                  <a:prstClr val="black"/>
                </a:solidFill>
                <a:latin typeface="Calibri" panose="020F0502020204030204"/>
              </a:rPr>
              <a:t>x</a:t>
            </a:r>
            <a:r>
              <a:rPr lang="en-US" sz="1600">
                <a:solidFill>
                  <a:prstClr val="black"/>
                </a:solidFill>
                <a:latin typeface="Calibri" panose="020F0502020204030204"/>
              </a:rPr>
              <a:t> as an argument (and contains a bunch of fitting parameters </a:t>
            </a:r>
            <a:r>
              <a:rPr lang="en-US" sz="1600" b="1">
                <a:solidFill>
                  <a:prstClr val="black"/>
                </a:solidFill>
                <a:latin typeface="Calibri" panose="020F0502020204030204"/>
              </a:rPr>
              <a:t>v</a:t>
            </a:r>
            <a:r>
              <a:rPr lang="en-US" sz="1600">
                <a:solidFill>
                  <a:prstClr val="black"/>
                </a:solidFill>
                <a:latin typeface="Calibri" panose="020F0502020204030204"/>
              </a:rPr>
              <a:t> not necessarily of the same dimensionality as </a:t>
            </a:r>
            <a:r>
              <a:rPr lang="en-US" sz="1600" b="1">
                <a:solidFill>
                  <a:prstClr val="black"/>
                </a:solidFill>
                <a:latin typeface="Calibri" panose="020F0502020204030204"/>
              </a:rPr>
              <a:t>x</a:t>
            </a:r>
            <a:r>
              <a:rPr lang="en-US" sz="1600">
                <a:solidFill>
                  <a:prstClr val="black"/>
                </a:solidFill>
                <a:latin typeface="Calibri" panose="020F0502020204030204"/>
              </a:rPr>
              <a:t>) and outputs a prediction for y   We want to work out the </a:t>
            </a:r>
            <a:r>
              <a:rPr lang="en-US" sz="1600" b="1">
                <a:solidFill>
                  <a:prstClr val="black"/>
                </a:solidFill>
                <a:latin typeface="Calibri" panose="020F0502020204030204"/>
              </a:rPr>
              <a:t>v</a:t>
            </a:r>
            <a:r>
              <a:rPr lang="en-US" sz="1600">
                <a:solidFill>
                  <a:prstClr val="black"/>
                </a:solidFill>
                <a:latin typeface="Calibri" panose="020F0502020204030204"/>
              </a:rPr>
              <a:t> which will make f a best fit hypercurve, in the least square error sense.  That is to say, we want to find the </a:t>
            </a:r>
            <a:r>
              <a:rPr lang="en-US" sz="1600" b="1">
                <a:solidFill>
                  <a:prstClr val="black"/>
                </a:solidFill>
                <a:latin typeface="Calibri" panose="020F0502020204030204"/>
              </a:rPr>
              <a:t>v</a:t>
            </a:r>
            <a:r>
              <a:rPr lang="en-US" sz="1600">
                <a:solidFill>
                  <a:prstClr val="black"/>
                </a:solidFill>
                <a:latin typeface="Calibri" panose="020F0502020204030204"/>
              </a:rPr>
              <a:t> which minimizes,</a:t>
            </a:r>
            <a:endParaRPr kumimoji="0" lang="en-US" sz="1600" b="1" i="0" u="none" strike="noStrike" kern="1200" cap="none" spc="0" normalizeH="0" baseline="0" noProof="0">
              <a:ln>
                <a:noFill/>
              </a:ln>
              <a:solidFill>
                <a:prstClr val="black"/>
              </a:solidFill>
              <a:effectLst/>
              <a:uLnTx/>
              <a:uFillTx/>
              <a:latin typeface="Calibri" panose="020F0502020204030204"/>
              <a:ea typeface="+mn-ea"/>
              <a:cs typeface="+mn-cs"/>
            </a:endParaRPr>
          </a:p>
        </p:txBody>
      </p:sp>
      <p:graphicFrame>
        <p:nvGraphicFramePr>
          <p:cNvPr id="4" name="Object 3">
            <a:extLst>
              <a:ext uri="{FF2B5EF4-FFF2-40B4-BE49-F238E27FC236}">
                <a16:creationId xmlns:a16="http://schemas.microsoft.com/office/drawing/2014/main" id="{41A3D8BF-8C71-069C-556D-59EF83036D07}"/>
              </a:ext>
            </a:extLst>
          </p:cNvPr>
          <p:cNvGraphicFramePr>
            <a:graphicFrameLocks noChangeAspect="1"/>
          </p:cNvGraphicFramePr>
          <p:nvPr/>
        </p:nvGraphicFramePr>
        <p:xfrm>
          <a:off x="608013" y="2584450"/>
          <a:ext cx="2205037" cy="600075"/>
        </p:xfrm>
        <a:graphic>
          <a:graphicData uri="http://schemas.openxmlformats.org/presentationml/2006/ole">
            <mc:AlternateContent xmlns:mc="http://schemas.openxmlformats.org/markup-compatibility/2006">
              <mc:Choice xmlns:v="urn:schemas-microsoft-com:vml" Requires="v">
                <p:oleObj name="Equation" r:id="rId3" imgW="1587240" imgH="431640" progId="Equation.DSMT4">
                  <p:embed/>
                </p:oleObj>
              </mc:Choice>
              <mc:Fallback>
                <p:oleObj name="Equation" r:id="rId3" imgW="1587240" imgH="431640" progId="Equation.DSMT4">
                  <p:embed/>
                  <p:pic>
                    <p:nvPicPr>
                      <p:cNvPr id="4" name="Object 3">
                        <a:extLst>
                          <a:ext uri="{FF2B5EF4-FFF2-40B4-BE49-F238E27FC236}">
                            <a16:creationId xmlns:a16="http://schemas.microsoft.com/office/drawing/2014/main" id="{41A3D8BF-8C71-069C-556D-59EF83036D07}"/>
                          </a:ext>
                        </a:extLst>
                      </p:cNvPr>
                      <p:cNvPicPr/>
                      <p:nvPr/>
                    </p:nvPicPr>
                    <p:blipFill>
                      <a:blip r:embed="rId4"/>
                      <a:stretch>
                        <a:fillRect/>
                      </a:stretch>
                    </p:blipFill>
                    <p:spPr>
                      <a:xfrm>
                        <a:off x="608013" y="2584450"/>
                        <a:ext cx="2205037" cy="600075"/>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98A47E43-DAA7-658B-CC88-935F2D78DD11}"/>
              </a:ext>
            </a:extLst>
          </p:cNvPr>
          <p:cNvSpPr txBox="1"/>
          <p:nvPr/>
        </p:nvSpPr>
        <p:spPr>
          <a:xfrm>
            <a:off x="504688" y="3367220"/>
            <a:ext cx="10477944"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a:solidFill>
                  <a:prstClr val="black"/>
                </a:solidFill>
                <a:latin typeface="Calibri" panose="020F0502020204030204"/>
              </a:rPr>
              <a:t>One way to do this is the method of gradient descent.  If we visualize E(</a:t>
            </a:r>
            <a:r>
              <a:rPr lang="en-US" sz="1600" b="1">
                <a:solidFill>
                  <a:prstClr val="black"/>
                </a:solidFill>
                <a:latin typeface="Calibri" panose="020F0502020204030204"/>
              </a:rPr>
              <a:t>v</a:t>
            </a:r>
            <a:r>
              <a:rPr lang="en-US" sz="1600">
                <a:solidFill>
                  <a:prstClr val="black"/>
                </a:solidFill>
                <a:latin typeface="Calibri" panose="020F0502020204030204"/>
              </a:rPr>
              <a:t>) has a surface in the </a:t>
            </a:r>
            <a:r>
              <a:rPr lang="en-US" sz="1600" b="1">
                <a:solidFill>
                  <a:prstClr val="black"/>
                </a:solidFill>
                <a:latin typeface="Calibri" panose="020F0502020204030204"/>
              </a:rPr>
              <a:t>v</a:t>
            </a:r>
            <a:r>
              <a:rPr lang="en-US" sz="1600">
                <a:solidFill>
                  <a:prstClr val="black"/>
                </a:solidFill>
                <a:latin typeface="Calibri" panose="020F0502020204030204"/>
              </a:rPr>
              <a:t> coordinate system.  Then we can see that if we just follow the gradient dE/d</a:t>
            </a:r>
            <a:r>
              <a:rPr lang="en-US" sz="1600" b="1">
                <a:solidFill>
                  <a:prstClr val="black"/>
                </a:solidFill>
                <a:latin typeface="Calibri" panose="020F0502020204030204"/>
              </a:rPr>
              <a:t>v</a:t>
            </a:r>
            <a:r>
              <a:rPr lang="en-US" sz="1600">
                <a:solidFill>
                  <a:prstClr val="black"/>
                </a:solidFill>
                <a:latin typeface="Calibri" panose="020F0502020204030204"/>
              </a:rPr>
              <a:t>, we will come to the minimum.  Well, follow the opposite of the gradient rather.  So our algorithm would be:</a:t>
            </a:r>
            <a:endParaRPr kumimoji="0" lang="en-US" sz="1600" i="0" u="none" strike="noStrike" kern="1200" cap="none" spc="0" normalizeH="0" baseline="0" noProof="0">
              <a:ln>
                <a:noFill/>
              </a:ln>
              <a:solidFill>
                <a:prstClr val="black"/>
              </a:solidFill>
              <a:effectLst/>
              <a:uLnTx/>
              <a:uFillTx/>
              <a:latin typeface="Calibri" panose="020F0502020204030204"/>
              <a:ea typeface="+mn-ea"/>
              <a:cs typeface="+mn-cs"/>
            </a:endParaRPr>
          </a:p>
        </p:txBody>
      </p:sp>
      <p:graphicFrame>
        <p:nvGraphicFramePr>
          <p:cNvPr id="5" name="Object 4">
            <a:extLst>
              <a:ext uri="{FF2B5EF4-FFF2-40B4-BE49-F238E27FC236}">
                <a16:creationId xmlns:a16="http://schemas.microsoft.com/office/drawing/2014/main" id="{997CB74A-043E-3469-CBCC-A84B12779BEC}"/>
              </a:ext>
            </a:extLst>
          </p:cNvPr>
          <p:cNvGraphicFramePr>
            <a:graphicFrameLocks noChangeAspect="1"/>
          </p:cNvGraphicFramePr>
          <p:nvPr/>
        </p:nvGraphicFramePr>
        <p:xfrm>
          <a:off x="546100" y="4348163"/>
          <a:ext cx="2081213" cy="615950"/>
        </p:xfrm>
        <a:graphic>
          <a:graphicData uri="http://schemas.openxmlformats.org/presentationml/2006/ole">
            <mc:AlternateContent xmlns:mc="http://schemas.openxmlformats.org/markup-compatibility/2006">
              <mc:Choice xmlns:v="urn:schemas-microsoft-com:vml" Requires="v">
                <p:oleObj name="Equation" r:id="rId5" imgW="1498320" imgH="444240" progId="Equation.DSMT4">
                  <p:embed/>
                </p:oleObj>
              </mc:Choice>
              <mc:Fallback>
                <p:oleObj name="Equation" r:id="rId5" imgW="1498320" imgH="444240" progId="Equation.DSMT4">
                  <p:embed/>
                  <p:pic>
                    <p:nvPicPr>
                      <p:cNvPr id="5" name="Object 4">
                        <a:extLst>
                          <a:ext uri="{FF2B5EF4-FFF2-40B4-BE49-F238E27FC236}">
                            <a16:creationId xmlns:a16="http://schemas.microsoft.com/office/drawing/2014/main" id="{997CB74A-043E-3469-CBCC-A84B12779BEC}"/>
                          </a:ext>
                        </a:extLst>
                      </p:cNvPr>
                      <p:cNvPicPr/>
                      <p:nvPr/>
                    </p:nvPicPr>
                    <p:blipFill>
                      <a:blip r:embed="rId6"/>
                      <a:stretch>
                        <a:fillRect/>
                      </a:stretch>
                    </p:blipFill>
                    <p:spPr>
                      <a:xfrm>
                        <a:off x="546100" y="4348163"/>
                        <a:ext cx="2081213" cy="615950"/>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CD2A1A6D-466C-61CF-45BC-6110AB611514}"/>
              </a:ext>
            </a:extLst>
          </p:cNvPr>
          <p:cNvSpPr txBox="1"/>
          <p:nvPr/>
        </p:nvSpPr>
        <p:spPr>
          <a:xfrm>
            <a:off x="504688" y="5164918"/>
            <a:ext cx="7783906" cy="338554"/>
          </a:xfrm>
          <a:prstGeom prst="rect">
            <a:avLst/>
          </a:prstGeom>
          <a:noFill/>
        </p:spPr>
        <p:txBody>
          <a:bodyPr wrap="square" rtlCol="0">
            <a:spAutoFit/>
          </a:bodyPr>
          <a:lstStyle/>
          <a:p>
            <a:r>
              <a:rPr lang="en-US" sz="1600"/>
              <a:t>where </a:t>
            </a:r>
            <a:r>
              <a:rPr lang="el-GR" sz="1600">
                <a:latin typeface="Calibri" panose="020F0502020204030204" pitchFamily="34" charset="0"/>
                <a:cs typeface="Calibri" panose="020F0502020204030204" pitchFamily="34" charset="0"/>
              </a:rPr>
              <a:t>α</a:t>
            </a:r>
            <a:r>
              <a:rPr lang="en-US" sz="1600">
                <a:latin typeface="Calibri" panose="020F0502020204030204" pitchFamily="34" charset="0"/>
                <a:cs typeface="Calibri" panose="020F0502020204030204" pitchFamily="34" charset="0"/>
              </a:rPr>
              <a:t> is some step size, basically telling us how far along the gradient we’re going.</a:t>
            </a:r>
            <a:endParaRPr lang="en-US" sz="1600"/>
          </a:p>
        </p:txBody>
      </p:sp>
    </p:spTree>
    <p:extLst>
      <p:ext uri="{BB962C8B-B14F-4D97-AF65-F5344CB8AC3E}">
        <p14:creationId xmlns:p14="http://schemas.microsoft.com/office/powerpoint/2010/main" val="33733498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E1A851E-6225-42E9-8E96-A932E790F79E}"/>
              </a:ext>
            </a:extLst>
          </p:cNvPr>
          <p:cNvSpPr txBox="1"/>
          <p:nvPr/>
        </p:nvSpPr>
        <p:spPr>
          <a:xfrm flipH="1">
            <a:off x="388045" y="908412"/>
            <a:ext cx="11204187" cy="584775"/>
          </a:xfrm>
          <a:prstGeom prst="rect">
            <a:avLst/>
          </a:prstGeom>
          <a:noFill/>
        </p:spPr>
        <p:txBody>
          <a:bodyPr wrap="square" rtlCol="0">
            <a:spAutoFit/>
          </a:bodyPr>
          <a:lstStyle/>
          <a:p>
            <a:r>
              <a:rPr lang="en-US" sz="1600"/>
              <a:t>Say we propose a random variable Y</a:t>
            </a:r>
            <a:r>
              <a:rPr lang="en-US" sz="1600" baseline="-25000"/>
              <a:t>i</a:t>
            </a:r>
            <a:r>
              <a:rPr lang="en-US" sz="1600"/>
              <a:t> is linearly correlated with an independent non-random variable x</a:t>
            </a:r>
            <a:r>
              <a:rPr lang="en-US" sz="1600" baseline="-25000"/>
              <a:t>i</a:t>
            </a:r>
            <a:r>
              <a:rPr lang="en-US" sz="1600"/>
              <a:t>.  By ‘linear’ we mean ‘linear’ w/r to the fitting parameters.   And the </a:t>
            </a:r>
            <a:r>
              <a:rPr lang="el-GR" sz="1600">
                <a:latin typeface="Calibri" panose="020F0502020204030204" pitchFamily="34" charset="0"/>
                <a:cs typeface="Calibri" panose="020F0502020204030204" pitchFamily="34" charset="0"/>
              </a:rPr>
              <a:t>ε</a:t>
            </a:r>
            <a:r>
              <a:rPr lang="en-US" sz="1600" baseline="-25000">
                <a:latin typeface="Calibri" panose="020F0502020204030204" pitchFamily="34" charset="0"/>
                <a:cs typeface="Calibri" panose="020F0502020204030204" pitchFamily="34" charset="0"/>
              </a:rPr>
              <a:t>i</a:t>
            </a:r>
            <a:r>
              <a:rPr lang="en-US" sz="1600">
                <a:latin typeface="Calibri" panose="020F0502020204030204" pitchFamily="34" charset="0"/>
                <a:cs typeface="Calibri" panose="020F0502020204030204" pitchFamily="34" charset="0"/>
              </a:rPr>
              <a:t> are presumed identically distributed random variables with mean 0 and variance </a:t>
            </a:r>
            <a:r>
              <a:rPr lang="el-GR" sz="1600">
                <a:latin typeface="Calibri" panose="020F0502020204030204" pitchFamily="34" charset="0"/>
                <a:cs typeface="Calibri" panose="020F0502020204030204" pitchFamily="34" charset="0"/>
              </a:rPr>
              <a:t>σ</a:t>
            </a:r>
            <a:r>
              <a:rPr lang="en-US" sz="1600" baseline="30000">
                <a:latin typeface="Calibri" panose="020F0502020204030204" pitchFamily="34" charset="0"/>
                <a:cs typeface="Calibri" panose="020F0502020204030204" pitchFamily="34" charset="0"/>
              </a:rPr>
              <a:t>2</a:t>
            </a:r>
            <a:r>
              <a:rPr lang="en-US" sz="1600">
                <a:latin typeface="Calibri" panose="020F0502020204030204" pitchFamily="34" charset="0"/>
                <a:cs typeface="Calibri" panose="020F0502020204030204" pitchFamily="34" charset="0"/>
              </a:rPr>
              <a:t>.</a:t>
            </a:r>
            <a:r>
              <a:rPr lang="en-US" sz="1600"/>
              <a:t> </a:t>
            </a:r>
          </a:p>
        </p:txBody>
      </p:sp>
      <p:sp>
        <p:nvSpPr>
          <p:cNvPr id="7" name="TextBox 6">
            <a:extLst>
              <a:ext uri="{FF2B5EF4-FFF2-40B4-BE49-F238E27FC236}">
                <a16:creationId xmlns:a16="http://schemas.microsoft.com/office/drawing/2014/main" id="{D46BDFF7-D3D0-4338-97E8-D55AF6249FE3}"/>
              </a:ext>
            </a:extLst>
          </p:cNvPr>
          <p:cNvSpPr txBox="1"/>
          <p:nvPr/>
        </p:nvSpPr>
        <p:spPr>
          <a:xfrm flipH="1">
            <a:off x="2871018" y="133014"/>
            <a:ext cx="5653549" cy="584775"/>
          </a:xfrm>
          <a:prstGeom prst="rect">
            <a:avLst/>
          </a:prstGeom>
          <a:noFill/>
        </p:spPr>
        <p:txBody>
          <a:bodyPr wrap="square" rtlCol="0">
            <a:spAutoFit/>
          </a:bodyPr>
          <a:lstStyle/>
          <a:p>
            <a:r>
              <a:rPr lang="en-US" sz="3200" b="1" u="sng">
                <a:solidFill>
                  <a:srgbClr val="FF0000"/>
                </a:solidFill>
              </a:rPr>
              <a:t>Linear Regression (univariable)</a:t>
            </a:r>
          </a:p>
        </p:txBody>
      </p:sp>
      <p:graphicFrame>
        <p:nvGraphicFramePr>
          <p:cNvPr id="4" name="Object 3">
            <a:extLst>
              <a:ext uri="{FF2B5EF4-FFF2-40B4-BE49-F238E27FC236}">
                <a16:creationId xmlns:a16="http://schemas.microsoft.com/office/drawing/2014/main" id="{59DC68D9-3263-5A5E-D332-06A680997A1F}"/>
              </a:ext>
            </a:extLst>
          </p:cNvPr>
          <p:cNvGraphicFramePr>
            <a:graphicFrameLocks noChangeAspect="1"/>
          </p:cNvGraphicFramePr>
          <p:nvPr/>
        </p:nvGraphicFramePr>
        <p:xfrm>
          <a:off x="459352" y="1639469"/>
          <a:ext cx="4021308" cy="388886"/>
        </p:xfrm>
        <a:graphic>
          <a:graphicData uri="http://schemas.openxmlformats.org/presentationml/2006/ole">
            <mc:AlternateContent xmlns:mc="http://schemas.openxmlformats.org/markup-compatibility/2006">
              <mc:Choice xmlns:v="urn:schemas-microsoft-com:vml" Requires="v">
                <p:oleObj name="Equation" r:id="rId2" imgW="2265870" imgH="219554" progId="Equation.DSMT4">
                  <p:embed/>
                </p:oleObj>
              </mc:Choice>
              <mc:Fallback>
                <p:oleObj name="Equation" r:id="rId2" imgW="2265870" imgH="219554" progId="Equation.DSMT4">
                  <p:embed/>
                  <p:pic>
                    <p:nvPicPr>
                      <p:cNvPr id="4" name="Object 3">
                        <a:extLst>
                          <a:ext uri="{FF2B5EF4-FFF2-40B4-BE49-F238E27FC236}">
                            <a16:creationId xmlns:a16="http://schemas.microsoft.com/office/drawing/2014/main" id="{59DC68D9-3263-5A5E-D332-06A680997A1F}"/>
                          </a:ext>
                        </a:extLst>
                      </p:cNvPr>
                      <p:cNvPicPr/>
                      <p:nvPr/>
                    </p:nvPicPr>
                    <p:blipFill>
                      <a:blip r:embed="rId3"/>
                      <a:stretch>
                        <a:fillRect/>
                      </a:stretch>
                    </p:blipFill>
                    <p:spPr>
                      <a:xfrm>
                        <a:off x="459352" y="1639469"/>
                        <a:ext cx="4021308" cy="388886"/>
                      </a:xfrm>
                      <a:prstGeom prst="rect">
                        <a:avLst/>
                      </a:prstGeom>
                      <a:solidFill>
                        <a:schemeClr val="accent1">
                          <a:alpha val="19000"/>
                        </a:schemeClr>
                      </a:solidFill>
                    </p:spPr>
                  </p:pic>
                </p:oleObj>
              </mc:Fallback>
            </mc:AlternateContent>
          </a:graphicData>
        </a:graphic>
      </p:graphicFrame>
      <p:sp>
        <p:nvSpPr>
          <p:cNvPr id="9" name="TextBox 8">
            <a:extLst>
              <a:ext uri="{FF2B5EF4-FFF2-40B4-BE49-F238E27FC236}">
                <a16:creationId xmlns:a16="http://schemas.microsoft.com/office/drawing/2014/main" id="{32118040-6292-FE99-02F7-432A4F6110F2}"/>
              </a:ext>
            </a:extLst>
          </p:cNvPr>
          <p:cNvSpPr txBox="1"/>
          <p:nvPr/>
        </p:nvSpPr>
        <p:spPr>
          <a:xfrm flipH="1">
            <a:off x="388044" y="2174637"/>
            <a:ext cx="8559310" cy="830997"/>
          </a:xfrm>
          <a:prstGeom prst="rect">
            <a:avLst/>
          </a:prstGeom>
          <a:noFill/>
        </p:spPr>
        <p:txBody>
          <a:bodyPr wrap="square" rtlCol="0">
            <a:spAutoFit/>
          </a:bodyPr>
          <a:lstStyle/>
          <a:p>
            <a:r>
              <a:rPr lang="en-US" sz="1600"/>
              <a:t>So say we take some sample measurements.  We’d like to be able to estimate the parameters m and b.  Non-biased variables whose expectations give us m and b are obtained by forming the sum of the squared errors about the fit,</a:t>
            </a:r>
          </a:p>
        </p:txBody>
      </p:sp>
      <p:pic>
        <p:nvPicPr>
          <p:cNvPr id="10" name="Picture 9" descr="Chart, scatter chart&#10;&#10;Description automatically generated">
            <a:extLst>
              <a:ext uri="{FF2B5EF4-FFF2-40B4-BE49-F238E27FC236}">
                <a16:creationId xmlns:a16="http://schemas.microsoft.com/office/drawing/2014/main" id="{AD1E8CD7-D786-05DD-006E-978D8DA89C23}"/>
              </a:ext>
            </a:extLst>
          </p:cNvPr>
          <p:cNvPicPr>
            <a:picLocks noChangeAspect="1"/>
          </p:cNvPicPr>
          <p:nvPr/>
        </p:nvPicPr>
        <p:blipFill>
          <a:blip r:embed="rId4"/>
          <a:stretch>
            <a:fillRect/>
          </a:stretch>
        </p:blipFill>
        <p:spPr>
          <a:xfrm>
            <a:off x="9260439" y="1626784"/>
            <a:ext cx="1958340" cy="2057400"/>
          </a:xfrm>
          <a:prstGeom prst="rect">
            <a:avLst/>
          </a:prstGeom>
        </p:spPr>
      </p:pic>
      <p:graphicFrame>
        <p:nvGraphicFramePr>
          <p:cNvPr id="2" name="Object 1">
            <a:extLst>
              <a:ext uri="{FF2B5EF4-FFF2-40B4-BE49-F238E27FC236}">
                <a16:creationId xmlns:a16="http://schemas.microsoft.com/office/drawing/2014/main" id="{CBEF641A-C1B3-20C7-55D6-B6C5F93DE147}"/>
              </a:ext>
            </a:extLst>
          </p:cNvPr>
          <p:cNvGraphicFramePr>
            <a:graphicFrameLocks noChangeAspect="1"/>
          </p:cNvGraphicFramePr>
          <p:nvPr/>
        </p:nvGraphicFramePr>
        <p:xfrm>
          <a:off x="474561" y="3058653"/>
          <a:ext cx="1733242" cy="625531"/>
        </p:xfrm>
        <a:graphic>
          <a:graphicData uri="http://schemas.openxmlformats.org/presentationml/2006/ole">
            <mc:AlternateContent xmlns:mc="http://schemas.openxmlformats.org/markup-compatibility/2006">
              <mc:Choice xmlns:v="urn:schemas-microsoft-com:vml" Requires="v">
                <p:oleObj name="Equation" r:id="rId5" imgW="1266254" imgH="457855" progId="Equation.DSMT4">
                  <p:embed/>
                </p:oleObj>
              </mc:Choice>
              <mc:Fallback>
                <p:oleObj name="Equation" r:id="rId5" imgW="1266254" imgH="457855" progId="Equation.DSMT4">
                  <p:embed/>
                  <p:pic>
                    <p:nvPicPr>
                      <p:cNvPr id="2" name="Object 1">
                        <a:extLst>
                          <a:ext uri="{FF2B5EF4-FFF2-40B4-BE49-F238E27FC236}">
                            <a16:creationId xmlns:a16="http://schemas.microsoft.com/office/drawing/2014/main" id="{CBEF641A-C1B3-20C7-55D6-B6C5F93DE147}"/>
                          </a:ext>
                        </a:extLst>
                      </p:cNvPr>
                      <p:cNvPicPr/>
                      <p:nvPr/>
                    </p:nvPicPr>
                    <p:blipFill>
                      <a:blip r:embed="rId6"/>
                      <a:stretch>
                        <a:fillRect/>
                      </a:stretch>
                    </p:blipFill>
                    <p:spPr>
                      <a:xfrm>
                        <a:off x="474561" y="3058653"/>
                        <a:ext cx="1733242" cy="625531"/>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4CDD76E7-8F7B-0EED-A3A0-429D512EE201}"/>
              </a:ext>
            </a:extLst>
          </p:cNvPr>
          <p:cNvSpPr txBox="1"/>
          <p:nvPr/>
        </p:nvSpPr>
        <p:spPr>
          <a:xfrm flipH="1">
            <a:off x="388044" y="3827423"/>
            <a:ext cx="3845204" cy="338554"/>
          </a:xfrm>
          <a:prstGeom prst="rect">
            <a:avLst/>
          </a:prstGeom>
          <a:noFill/>
        </p:spPr>
        <p:txBody>
          <a:bodyPr wrap="square" rtlCol="0">
            <a:spAutoFit/>
          </a:bodyPr>
          <a:lstStyle/>
          <a:p>
            <a:r>
              <a:rPr lang="en-US" sz="1600"/>
              <a:t>and minimizing its expectation.  We find,</a:t>
            </a:r>
          </a:p>
        </p:txBody>
      </p:sp>
      <p:graphicFrame>
        <p:nvGraphicFramePr>
          <p:cNvPr id="5" name="Object 4">
            <a:extLst>
              <a:ext uri="{FF2B5EF4-FFF2-40B4-BE49-F238E27FC236}">
                <a16:creationId xmlns:a16="http://schemas.microsoft.com/office/drawing/2014/main" id="{C4BFA51C-D3A5-5D07-5ECF-8EC64C287CA5}"/>
              </a:ext>
            </a:extLst>
          </p:cNvPr>
          <p:cNvGraphicFramePr>
            <a:graphicFrameLocks noChangeAspect="1"/>
          </p:cNvGraphicFramePr>
          <p:nvPr/>
        </p:nvGraphicFramePr>
        <p:xfrm>
          <a:off x="494496" y="4288078"/>
          <a:ext cx="1211683" cy="864001"/>
        </p:xfrm>
        <a:graphic>
          <a:graphicData uri="http://schemas.openxmlformats.org/presentationml/2006/ole">
            <mc:AlternateContent xmlns:mc="http://schemas.openxmlformats.org/markup-compatibility/2006">
              <mc:Choice xmlns:v="urn:schemas-microsoft-com:vml" Requires="v">
                <p:oleObj name="Equation" r:id="rId7" imgW="923332" imgH="658302" progId="Equation.DSMT4">
                  <p:embed/>
                </p:oleObj>
              </mc:Choice>
              <mc:Fallback>
                <p:oleObj name="Equation" r:id="rId7" imgW="923332" imgH="658302" progId="Equation.DSMT4">
                  <p:embed/>
                  <p:pic>
                    <p:nvPicPr>
                      <p:cNvPr id="5" name="Object 4">
                        <a:extLst>
                          <a:ext uri="{FF2B5EF4-FFF2-40B4-BE49-F238E27FC236}">
                            <a16:creationId xmlns:a16="http://schemas.microsoft.com/office/drawing/2014/main" id="{C4BFA51C-D3A5-5D07-5ECF-8EC64C287CA5}"/>
                          </a:ext>
                        </a:extLst>
                      </p:cNvPr>
                      <p:cNvPicPr/>
                      <p:nvPr/>
                    </p:nvPicPr>
                    <p:blipFill>
                      <a:blip r:embed="rId8"/>
                      <a:stretch>
                        <a:fillRect/>
                      </a:stretch>
                    </p:blipFill>
                    <p:spPr>
                      <a:xfrm>
                        <a:off x="494496" y="4288078"/>
                        <a:ext cx="1211683" cy="864001"/>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6A2590B3-CD18-05F1-EA1E-B6BA6BD22789}"/>
              </a:ext>
            </a:extLst>
          </p:cNvPr>
          <p:cNvGraphicFramePr>
            <a:graphicFrameLocks noChangeAspect="1"/>
          </p:cNvGraphicFramePr>
          <p:nvPr/>
        </p:nvGraphicFramePr>
        <p:xfrm>
          <a:off x="3803405" y="4130435"/>
          <a:ext cx="2727325" cy="1216025"/>
        </p:xfrm>
        <a:graphic>
          <a:graphicData uri="http://schemas.openxmlformats.org/presentationml/2006/ole">
            <mc:AlternateContent xmlns:mc="http://schemas.openxmlformats.org/markup-compatibility/2006">
              <mc:Choice xmlns:v="urn:schemas-microsoft-com:vml" Requires="v">
                <p:oleObj name="Equation" r:id="rId9" imgW="2108160" imgH="939600" progId="Equation.DSMT4">
                  <p:embed/>
                </p:oleObj>
              </mc:Choice>
              <mc:Fallback>
                <p:oleObj name="Equation" r:id="rId9" imgW="2108160" imgH="939600" progId="Equation.DSMT4">
                  <p:embed/>
                  <p:pic>
                    <p:nvPicPr>
                      <p:cNvPr id="8" name="Object 7">
                        <a:extLst>
                          <a:ext uri="{FF2B5EF4-FFF2-40B4-BE49-F238E27FC236}">
                            <a16:creationId xmlns:a16="http://schemas.microsoft.com/office/drawing/2014/main" id="{6A2590B3-CD18-05F1-EA1E-B6BA6BD22789}"/>
                          </a:ext>
                        </a:extLst>
                      </p:cNvPr>
                      <p:cNvPicPr/>
                      <p:nvPr/>
                    </p:nvPicPr>
                    <p:blipFill>
                      <a:blip r:embed="rId10"/>
                      <a:stretch>
                        <a:fillRect/>
                      </a:stretch>
                    </p:blipFill>
                    <p:spPr>
                      <a:xfrm>
                        <a:off x="3803405" y="4130435"/>
                        <a:ext cx="2727325" cy="1216025"/>
                      </a:xfrm>
                      <a:prstGeom prst="rect">
                        <a:avLst/>
                      </a:prstGeom>
                      <a:solidFill>
                        <a:srgbClr val="CCFFCC"/>
                      </a:solidFill>
                    </p:spPr>
                  </p:pic>
                </p:oleObj>
              </mc:Fallback>
            </mc:AlternateContent>
          </a:graphicData>
        </a:graphic>
      </p:graphicFrame>
      <p:sp>
        <p:nvSpPr>
          <p:cNvPr id="11" name="TextBox 10">
            <a:extLst>
              <a:ext uri="{FF2B5EF4-FFF2-40B4-BE49-F238E27FC236}">
                <a16:creationId xmlns:a16="http://schemas.microsoft.com/office/drawing/2014/main" id="{99418B98-9F43-E82A-1042-E0FF216FC260}"/>
              </a:ext>
            </a:extLst>
          </p:cNvPr>
          <p:cNvSpPr txBox="1"/>
          <p:nvPr/>
        </p:nvSpPr>
        <p:spPr>
          <a:xfrm>
            <a:off x="1981482" y="4288078"/>
            <a:ext cx="1708840" cy="830997"/>
          </a:xfrm>
          <a:prstGeom prst="rect">
            <a:avLst/>
          </a:prstGeom>
          <a:noFill/>
        </p:spPr>
        <p:txBody>
          <a:bodyPr wrap="square" rtlCol="0">
            <a:spAutoFit/>
          </a:bodyPr>
          <a:lstStyle/>
          <a:p>
            <a:r>
              <a:rPr lang="en-US" sz="1600"/>
              <a:t>whose expectation and variance are:</a:t>
            </a:r>
          </a:p>
        </p:txBody>
      </p:sp>
      <p:graphicFrame>
        <p:nvGraphicFramePr>
          <p:cNvPr id="12" name="Object 11">
            <a:extLst>
              <a:ext uri="{FF2B5EF4-FFF2-40B4-BE49-F238E27FC236}">
                <a16:creationId xmlns:a16="http://schemas.microsoft.com/office/drawing/2014/main" id="{32156D71-1CBC-CE70-91DE-8DD96E59E5D6}"/>
              </a:ext>
            </a:extLst>
          </p:cNvPr>
          <p:cNvGraphicFramePr>
            <a:graphicFrameLocks noChangeAspect="1"/>
          </p:cNvGraphicFramePr>
          <p:nvPr/>
        </p:nvGraphicFramePr>
        <p:xfrm>
          <a:off x="4644207" y="3114086"/>
          <a:ext cx="905215" cy="533430"/>
        </p:xfrm>
        <a:graphic>
          <a:graphicData uri="http://schemas.openxmlformats.org/presentationml/2006/ole">
            <mc:AlternateContent xmlns:mc="http://schemas.openxmlformats.org/markup-compatibility/2006">
              <mc:Choice xmlns:v="urn:schemas-microsoft-com:vml" Requires="v">
                <p:oleObj name="Equation" r:id="rId11" imgW="711000" imgH="419040" progId="Equation.DSMT4">
                  <p:embed/>
                </p:oleObj>
              </mc:Choice>
              <mc:Fallback>
                <p:oleObj name="Equation" r:id="rId11" imgW="711000" imgH="419040" progId="Equation.DSMT4">
                  <p:embed/>
                  <p:pic>
                    <p:nvPicPr>
                      <p:cNvPr id="12" name="Object 11">
                        <a:extLst>
                          <a:ext uri="{FF2B5EF4-FFF2-40B4-BE49-F238E27FC236}">
                            <a16:creationId xmlns:a16="http://schemas.microsoft.com/office/drawing/2014/main" id="{32156D71-1CBC-CE70-91DE-8DD96E59E5D6}"/>
                          </a:ext>
                        </a:extLst>
                      </p:cNvPr>
                      <p:cNvPicPr/>
                      <p:nvPr/>
                    </p:nvPicPr>
                    <p:blipFill>
                      <a:blip r:embed="rId12"/>
                      <a:stretch>
                        <a:fillRect/>
                      </a:stretch>
                    </p:blipFill>
                    <p:spPr>
                      <a:xfrm>
                        <a:off x="4644207" y="3114086"/>
                        <a:ext cx="905215" cy="533430"/>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3">
            <p14:nvContentPartPr>
              <p14:cNvPr id="13" name="Ink 12">
                <a:extLst>
                  <a:ext uri="{FF2B5EF4-FFF2-40B4-BE49-F238E27FC236}">
                    <a16:creationId xmlns:a16="http://schemas.microsoft.com/office/drawing/2014/main" id="{5B8F8A91-853A-1CC3-2D59-BFBF54F7DE11}"/>
                  </a:ext>
                </a:extLst>
              </p14:cNvPr>
              <p14:cNvContentPartPr/>
              <p14:nvPr/>
            </p14:nvContentPartPr>
            <p14:xfrm>
              <a:off x="5167068" y="3760354"/>
              <a:ext cx="1179000" cy="245520"/>
            </p14:xfrm>
          </p:contentPart>
        </mc:Choice>
        <mc:Fallback xmlns="">
          <p:pic>
            <p:nvPicPr>
              <p:cNvPr id="13" name="Ink 12">
                <a:extLst>
                  <a:ext uri="{FF2B5EF4-FFF2-40B4-BE49-F238E27FC236}">
                    <a16:creationId xmlns:a16="http://schemas.microsoft.com/office/drawing/2014/main" id="{5B8F8A91-853A-1CC3-2D59-BFBF54F7DE11}"/>
                  </a:ext>
                </a:extLst>
              </p:cNvPr>
              <p:cNvPicPr/>
              <p:nvPr/>
            </p:nvPicPr>
            <p:blipFill>
              <a:blip r:embed="rId14"/>
              <a:stretch>
                <a:fillRect/>
              </a:stretch>
            </p:blipFill>
            <p:spPr>
              <a:xfrm>
                <a:off x="5158428" y="3751354"/>
                <a:ext cx="1196640" cy="263160"/>
              </a:xfrm>
              <a:prstGeom prst="rect">
                <a:avLst/>
              </a:prstGeom>
            </p:spPr>
          </p:pic>
        </mc:Fallback>
      </mc:AlternateContent>
      <p:sp>
        <p:nvSpPr>
          <p:cNvPr id="14" name="TextBox 13">
            <a:extLst>
              <a:ext uri="{FF2B5EF4-FFF2-40B4-BE49-F238E27FC236}">
                <a16:creationId xmlns:a16="http://schemas.microsoft.com/office/drawing/2014/main" id="{7E8D148F-069E-E53C-6F38-58D25C35CB22}"/>
              </a:ext>
            </a:extLst>
          </p:cNvPr>
          <p:cNvSpPr txBox="1"/>
          <p:nvPr/>
        </p:nvSpPr>
        <p:spPr>
          <a:xfrm>
            <a:off x="5862507" y="3121384"/>
            <a:ext cx="1612493" cy="523220"/>
          </a:xfrm>
          <a:prstGeom prst="rect">
            <a:avLst/>
          </a:prstGeom>
          <a:noFill/>
        </p:spPr>
        <p:txBody>
          <a:bodyPr wrap="square" rtlCol="0">
            <a:spAutoFit/>
          </a:bodyPr>
          <a:lstStyle/>
          <a:p>
            <a:r>
              <a:rPr lang="en-US" sz="1400"/>
              <a:t>unbiased estimator for </a:t>
            </a:r>
            <a:r>
              <a:rPr lang="el-GR" sz="1400">
                <a:latin typeface="Calibri" panose="020F0502020204030204" pitchFamily="34" charset="0"/>
                <a:cs typeface="Calibri" panose="020F0502020204030204" pitchFamily="34" charset="0"/>
              </a:rPr>
              <a:t>σ</a:t>
            </a:r>
            <a:r>
              <a:rPr lang="en-US" sz="1400" baseline="30000">
                <a:latin typeface="Calibri" panose="020F0502020204030204" pitchFamily="34" charset="0"/>
                <a:cs typeface="Calibri" panose="020F0502020204030204" pitchFamily="34" charset="0"/>
              </a:rPr>
              <a:t>2</a:t>
            </a:r>
            <a:r>
              <a:rPr lang="en-US" sz="1400">
                <a:latin typeface="Calibri" panose="020F0502020204030204" pitchFamily="34" charset="0"/>
                <a:cs typeface="Calibri" panose="020F0502020204030204" pitchFamily="34" charset="0"/>
              </a:rPr>
              <a:t>.</a:t>
            </a:r>
            <a:endParaRPr lang="en-US" sz="1400"/>
          </a:p>
        </p:txBody>
      </p:sp>
      <p:graphicFrame>
        <p:nvGraphicFramePr>
          <p:cNvPr id="15" name="Object 14">
            <a:extLst>
              <a:ext uri="{FF2B5EF4-FFF2-40B4-BE49-F238E27FC236}">
                <a16:creationId xmlns:a16="http://schemas.microsoft.com/office/drawing/2014/main" id="{09340B8B-DBF8-D734-7B79-357A56A72C75}"/>
              </a:ext>
            </a:extLst>
          </p:cNvPr>
          <p:cNvGraphicFramePr>
            <a:graphicFrameLocks noChangeAspect="1"/>
          </p:cNvGraphicFramePr>
          <p:nvPr/>
        </p:nvGraphicFramePr>
        <p:xfrm>
          <a:off x="494496" y="5624513"/>
          <a:ext cx="3479800" cy="1066800"/>
        </p:xfrm>
        <a:graphic>
          <a:graphicData uri="http://schemas.openxmlformats.org/presentationml/2006/ole">
            <mc:AlternateContent xmlns:mc="http://schemas.openxmlformats.org/markup-compatibility/2006">
              <mc:Choice xmlns:v="urn:schemas-microsoft-com:vml" Requires="v">
                <p:oleObj name="Equation" r:id="rId15" imgW="3479760" imgH="1066680" progId="Equation.DSMT4">
                  <p:embed/>
                </p:oleObj>
              </mc:Choice>
              <mc:Fallback>
                <p:oleObj name="Equation" r:id="rId15" imgW="3479760" imgH="1066680" progId="Equation.DSMT4">
                  <p:embed/>
                  <p:pic>
                    <p:nvPicPr>
                      <p:cNvPr id="15" name="Object 14">
                        <a:extLst>
                          <a:ext uri="{FF2B5EF4-FFF2-40B4-BE49-F238E27FC236}">
                            <a16:creationId xmlns:a16="http://schemas.microsoft.com/office/drawing/2014/main" id="{09340B8B-DBF8-D734-7B79-357A56A72C75}"/>
                          </a:ext>
                        </a:extLst>
                      </p:cNvPr>
                      <p:cNvPicPr/>
                      <p:nvPr/>
                    </p:nvPicPr>
                    <p:blipFill>
                      <a:blip r:embed="rId16"/>
                      <a:stretch>
                        <a:fillRect/>
                      </a:stretch>
                    </p:blipFill>
                    <p:spPr>
                      <a:xfrm>
                        <a:off x="494496" y="5624513"/>
                        <a:ext cx="3479800" cy="1066800"/>
                      </a:xfrm>
                      <a:prstGeom prst="rect">
                        <a:avLst/>
                      </a:prstGeom>
                      <a:ln w="19050">
                        <a:solidFill>
                          <a:schemeClr val="accent1"/>
                        </a:solidFill>
                      </a:ln>
                    </p:spPr>
                  </p:pic>
                </p:oleObj>
              </mc:Fallback>
            </mc:AlternateContent>
          </a:graphicData>
        </a:graphic>
      </p:graphicFrame>
      <p:graphicFrame>
        <p:nvGraphicFramePr>
          <p:cNvPr id="16" name="Object 15">
            <a:extLst>
              <a:ext uri="{FF2B5EF4-FFF2-40B4-BE49-F238E27FC236}">
                <a16:creationId xmlns:a16="http://schemas.microsoft.com/office/drawing/2014/main" id="{3FAF8728-1497-D0AF-6E6E-861595D97ECD}"/>
              </a:ext>
            </a:extLst>
          </p:cNvPr>
          <p:cNvGraphicFramePr>
            <a:graphicFrameLocks noChangeAspect="1"/>
          </p:cNvGraphicFramePr>
          <p:nvPr/>
        </p:nvGraphicFramePr>
        <p:xfrm>
          <a:off x="6219332" y="5624513"/>
          <a:ext cx="3352800" cy="1041400"/>
        </p:xfrm>
        <a:graphic>
          <a:graphicData uri="http://schemas.openxmlformats.org/presentationml/2006/ole">
            <mc:AlternateContent xmlns:mc="http://schemas.openxmlformats.org/markup-compatibility/2006">
              <mc:Choice xmlns:v="urn:schemas-microsoft-com:vml" Requires="v">
                <p:oleObj name="Equation" r:id="rId17" imgW="3352680" imgH="1041120" progId="Equation.DSMT4">
                  <p:embed/>
                </p:oleObj>
              </mc:Choice>
              <mc:Fallback>
                <p:oleObj name="Equation" r:id="rId17" imgW="3352680" imgH="1041120" progId="Equation.DSMT4">
                  <p:embed/>
                  <p:pic>
                    <p:nvPicPr>
                      <p:cNvPr id="16" name="Object 15">
                        <a:extLst>
                          <a:ext uri="{FF2B5EF4-FFF2-40B4-BE49-F238E27FC236}">
                            <a16:creationId xmlns:a16="http://schemas.microsoft.com/office/drawing/2014/main" id="{3FAF8728-1497-D0AF-6E6E-861595D97ECD}"/>
                          </a:ext>
                        </a:extLst>
                      </p:cNvPr>
                      <p:cNvPicPr/>
                      <p:nvPr/>
                    </p:nvPicPr>
                    <p:blipFill>
                      <a:blip r:embed="rId18"/>
                      <a:stretch>
                        <a:fillRect/>
                      </a:stretch>
                    </p:blipFill>
                    <p:spPr>
                      <a:xfrm>
                        <a:off x="6219332" y="5624513"/>
                        <a:ext cx="3352800" cy="1041400"/>
                      </a:xfrm>
                      <a:prstGeom prst="rect">
                        <a:avLst/>
                      </a:prstGeom>
                      <a:ln w="19050">
                        <a:solidFill>
                          <a:schemeClr val="accent1"/>
                        </a:solidFill>
                      </a:ln>
                    </p:spPr>
                  </p:pic>
                </p:oleObj>
              </mc:Fallback>
            </mc:AlternateContent>
          </a:graphicData>
        </a:graphic>
      </p:graphicFrame>
      <p:sp>
        <p:nvSpPr>
          <p:cNvPr id="17" name="TextBox 16">
            <a:extLst>
              <a:ext uri="{FF2B5EF4-FFF2-40B4-BE49-F238E27FC236}">
                <a16:creationId xmlns:a16="http://schemas.microsoft.com/office/drawing/2014/main" id="{68B96C1E-3A99-87B2-ADDD-70E9EAF9528B}"/>
              </a:ext>
            </a:extLst>
          </p:cNvPr>
          <p:cNvSpPr txBox="1"/>
          <p:nvPr/>
        </p:nvSpPr>
        <p:spPr>
          <a:xfrm>
            <a:off x="4150927" y="5701164"/>
            <a:ext cx="1891774" cy="584775"/>
          </a:xfrm>
          <a:prstGeom prst="rect">
            <a:avLst/>
          </a:prstGeom>
          <a:noFill/>
        </p:spPr>
        <p:txBody>
          <a:bodyPr wrap="square" rtlCol="0">
            <a:spAutoFit/>
          </a:bodyPr>
          <a:lstStyle/>
          <a:p>
            <a:r>
              <a:rPr lang="en-US" sz="1600"/>
              <a:t>follows unit normal distribution</a:t>
            </a:r>
          </a:p>
        </p:txBody>
      </p:sp>
      <p:sp>
        <p:nvSpPr>
          <p:cNvPr id="18" name="TextBox 17">
            <a:extLst>
              <a:ext uri="{FF2B5EF4-FFF2-40B4-BE49-F238E27FC236}">
                <a16:creationId xmlns:a16="http://schemas.microsoft.com/office/drawing/2014/main" id="{D663E19F-D9F3-FCFB-F4DC-2FC0D9A025B1}"/>
              </a:ext>
            </a:extLst>
          </p:cNvPr>
          <p:cNvSpPr txBox="1"/>
          <p:nvPr/>
        </p:nvSpPr>
        <p:spPr>
          <a:xfrm>
            <a:off x="9805730" y="5578052"/>
            <a:ext cx="1891774" cy="830997"/>
          </a:xfrm>
          <a:prstGeom prst="rect">
            <a:avLst/>
          </a:prstGeom>
          <a:noFill/>
        </p:spPr>
        <p:txBody>
          <a:bodyPr wrap="square" rtlCol="0">
            <a:spAutoFit/>
          </a:bodyPr>
          <a:lstStyle/>
          <a:p>
            <a:r>
              <a:rPr lang="en-US" sz="1600"/>
              <a:t>follows a Student’s T distribution with n-2 d.o.f.</a:t>
            </a:r>
          </a:p>
        </p:txBody>
      </p:sp>
      <p:sp>
        <p:nvSpPr>
          <p:cNvPr id="19" name="TextBox 18">
            <a:extLst>
              <a:ext uri="{FF2B5EF4-FFF2-40B4-BE49-F238E27FC236}">
                <a16:creationId xmlns:a16="http://schemas.microsoft.com/office/drawing/2014/main" id="{36A3197C-28CF-D539-1100-1D804107BCF5}"/>
              </a:ext>
            </a:extLst>
          </p:cNvPr>
          <p:cNvSpPr txBox="1"/>
          <p:nvPr/>
        </p:nvSpPr>
        <p:spPr>
          <a:xfrm>
            <a:off x="7187381" y="4975123"/>
            <a:ext cx="4267200" cy="523220"/>
          </a:xfrm>
          <a:prstGeom prst="rect">
            <a:avLst/>
          </a:prstGeom>
          <a:noFill/>
        </p:spPr>
        <p:txBody>
          <a:bodyPr wrap="square" rtlCol="0">
            <a:spAutoFit/>
          </a:bodyPr>
          <a:lstStyle/>
          <a:p>
            <a:r>
              <a:rPr lang="en-US" sz="1400"/>
              <a:t>can form confidence intervals for the m and b estimates using these boxed distributions.</a:t>
            </a:r>
          </a:p>
        </p:txBody>
      </p:sp>
    </p:spTree>
    <p:extLst>
      <p:ext uri="{BB962C8B-B14F-4D97-AF65-F5344CB8AC3E}">
        <p14:creationId xmlns:p14="http://schemas.microsoft.com/office/powerpoint/2010/main" val="2529012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E1A851E-6225-42E9-8E96-A932E790F79E}"/>
              </a:ext>
            </a:extLst>
          </p:cNvPr>
          <p:cNvSpPr txBox="1"/>
          <p:nvPr/>
        </p:nvSpPr>
        <p:spPr>
          <a:xfrm flipH="1">
            <a:off x="388045" y="908412"/>
            <a:ext cx="1922536" cy="369332"/>
          </a:xfrm>
          <a:prstGeom prst="rect">
            <a:avLst/>
          </a:prstGeom>
          <a:noFill/>
        </p:spPr>
        <p:txBody>
          <a:bodyPr wrap="square" rtlCol="0">
            <a:spAutoFit/>
          </a:bodyPr>
          <a:lstStyle/>
          <a:p>
            <a:r>
              <a:rPr lang="en-US" b="1"/>
              <a:t>Goodness of Fit</a:t>
            </a:r>
          </a:p>
        </p:txBody>
      </p:sp>
      <p:sp>
        <p:nvSpPr>
          <p:cNvPr id="7" name="TextBox 6">
            <a:extLst>
              <a:ext uri="{FF2B5EF4-FFF2-40B4-BE49-F238E27FC236}">
                <a16:creationId xmlns:a16="http://schemas.microsoft.com/office/drawing/2014/main" id="{D46BDFF7-D3D0-4338-97E8-D55AF6249FE3}"/>
              </a:ext>
            </a:extLst>
          </p:cNvPr>
          <p:cNvSpPr txBox="1"/>
          <p:nvPr/>
        </p:nvSpPr>
        <p:spPr>
          <a:xfrm flipH="1">
            <a:off x="3106992" y="133014"/>
            <a:ext cx="5525730" cy="584775"/>
          </a:xfrm>
          <a:prstGeom prst="rect">
            <a:avLst/>
          </a:prstGeom>
          <a:noFill/>
        </p:spPr>
        <p:txBody>
          <a:bodyPr wrap="square" rtlCol="0">
            <a:spAutoFit/>
          </a:bodyPr>
          <a:lstStyle/>
          <a:p>
            <a:r>
              <a:rPr lang="en-US" sz="3200" b="1" u="sng">
                <a:solidFill>
                  <a:srgbClr val="FF0000"/>
                </a:solidFill>
              </a:rPr>
              <a:t>Linear Regression (univariable)</a:t>
            </a:r>
          </a:p>
        </p:txBody>
      </p:sp>
      <p:pic>
        <p:nvPicPr>
          <p:cNvPr id="10" name="Picture 9" descr="Chart, scatter chart&#10;&#10;Description automatically generated">
            <a:extLst>
              <a:ext uri="{FF2B5EF4-FFF2-40B4-BE49-F238E27FC236}">
                <a16:creationId xmlns:a16="http://schemas.microsoft.com/office/drawing/2014/main" id="{AD1E8CD7-D786-05DD-006E-978D8DA89C23}"/>
              </a:ext>
            </a:extLst>
          </p:cNvPr>
          <p:cNvPicPr>
            <a:picLocks noChangeAspect="1"/>
          </p:cNvPicPr>
          <p:nvPr/>
        </p:nvPicPr>
        <p:blipFill>
          <a:blip r:embed="rId2"/>
          <a:stretch>
            <a:fillRect/>
          </a:stretch>
        </p:blipFill>
        <p:spPr>
          <a:xfrm>
            <a:off x="9204126" y="1522412"/>
            <a:ext cx="1958340" cy="2057400"/>
          </a:xfrm>
          <a:prstGeom prst="rect">
            <a:avLst/>
          </a:prstGeom>
        </p:spPr>
      </p:pic>
      <p:sp>
        <p:nvSpPr>
          <p:cNvPr id="20" name="TextBox 19">
            <a:extLst>
              <a:ext uri="{FF2B5EF4-FFF2-40B4-BE49-F238E27FC236}">
                <a16:creationId xmlns:a16="http://schemas.microsoft.com/office/drawing/2014/main" id="{C5729F49-1DF3-FCC6-8DAB-424984EB7790}"/>
              </a:ext>
            </a:extLst>
          </p:cNvPr>
          <p:cNvSpPr txBox="1"/>
          <p:nvPr/>
        </p:nvSpPr>
        <p:spPr>
          <a:xfrm>
            <a:off x="388045" y="1225623"/>
            <a:ext cx="5265503" cy="338554"/>
          </a:xfrm>
          <a:prstGeom prst="rect">
            <a:avLst/>
          </a:prstGeom>
          <a:noFill/>
        </p:spPr>
        <p:txBody>
          <a:bodyPr wrap="square" rtlCol="0">
            <a:spAutoFit/>
          </a:bodyPr>
          <a:lstStyle/>
          <a:p>
            <a:r>
              <a:rPr lang="en-US" sz="1600"/>
              <a:t>The following parameter is a measure of ‘goodness’ of fit,</a:t>
            </a:r>
          </a:p>
        </p:txBody>
      </p:sp>
      <p:graphicFrame>
        <p:nvGraphicFramePr>
          <p:cNvPr id="21" name="Object 20">
            <a:extLst>
              <a:ext uri="{FF2B5EF4-FFF2-40B4-BE49-F238E27FC236}">
                <a16:creationId xmlns:a16="http://schemas.microsoft.com/office/drawing/2014/main" id="{34A4E0D3-708E-D940-A70B-71096A8C4593}"/>
              </a:ext>
            </a:extLst>
          </p:cNvPr>
          <p:cNvGraphicFramePr>
            <a:graphicFrameLocks noChangeAspect="1"/>
          </p:cNvGraphicFramePr>
          <p:nvPr/>
        </p:nvGraphicFramePr>
        <p:xfrm>
          <a:off x="484546" y="1666606"/>
          <a:ext cx="2702658" cy="1135588"/>
        </p:xfrm>
        <a:graphic>
          <a:graphicData uri="http://schemas.openxmlformats.org/presentationml/2006/ole">
            <mc:AlternateContent xmlns:mc="http://schemas.openxmlformats.org/markup-compatibility/2006">
              <mc:Choice xmlns:v="urn:schemas-microsoft-com:vml" Requires="v">
                <p:oleObj name="Equation" r:id="rId3" imgW="1999234" imgH="839282" progId="Equation.DSMT4">
                  <p:embed/>
                </p:oleObj>
              </mc:Choice>
              <mc:Fallback>
                <p:oleObj name="Equation" r:id="rId3" imgW="1999234" imgH="839282" progId="Equation.DSMT4">
                  <p:embed/>
                  <p:pic>
                    <p:nvPicPr>
                      <p:cNvPr id="21" name="Object 20">
                        <a:extLst>
                          <a:ext uri="{FF2B5EF4-FFF2-40B4-BE49-F238E27FC236}">
                            <a16:creationId xmlns:a16="http://schemas.microsoft.com/office/drawing/2014/main" id="{34A4E0D3-708E-D940-A70B-71096A8C4593}"/>
                          </a:ext>
                        </a:extLst>
                      </p:cNvPr>
                      <p:cNvPicPr/>
                      <p:nvPr/>
                    </p:nvPicPr>
                    <p:blipFill>
                      <a:blip r:embed="rId4"/>
                      <a:stretch>
                        <a:fillRect/>
                      </a:stretch>
                    </p:blipFill>
                    <p:spPr>
                      <a:xfrm>
                        <a:off x="484546" y="1666606"/>
                        <a:ext cx="2702658" cy="1135588"/>
                      </a:xfrm>
                      <a:prstGeom prst="rect">
                        <a:avLst/>
                      </a:prstGeom>
                    </p:spPr>
                  </p:pic>
                </p:oleObj>
              </mc:Fallback>
            </mc:AlternateContent>
          </a:graphicData>
        </a:graphic>
      </p:graphicFrame>
      <p:sp>
        <p:nvSpPr>
          <p:cNvPr id="22" name="TextBox 21">
            <a:extLst>
              <a:ext uri="{FF2B5EF4-FFF2-40B4-BE49-F238E27FC236}">
                <a16:creationId xmlns:a16="http://schemas.microsoft.com/office/drawing/2014/main" id="{CA31D2B0-AC37-258E-AF06-7CDE30397AFE}"/>
              </a:ext>
            </a:extLst>
          </p:cNvPr>
          <p:cNvSpPr txBox="1"/>
          <p:nvPr/>
        </p:nvSpPr>
        <p:spPr>
          <a:xfrm>
            <a:off x="388045" y="2965502"/>
            <a:ext cx="7163129" cy="338554"/>
          </a:xfrm>
          <a:prstGeom prst="rect">
            <a:avLst/>
          </a:prstGeom>
          <a:noFill/>
        </p:spPr>
        <p:txBody>
          <a:bodyPr wrap="square" rtlCol="0">
            <a:spAutoFit/>
          </a:bodyPr>
          <a:lstStyle/>
          <a:p>
            <a:r>
              <a:rPr lang="en-US" sz="1600"/>
              <a:t>Can show that R is actually the Correlation between coordinates x</a:t>
            </a:r>
            <a:r>
              <a:rPr lang="en-US" sz="1600" baseline="-25000"/>
              <a:t>i</a:t>
            </a:r>
            <a:r>
              <a:rPr lang="en-US" sz="1600"/>
              <a:t> and y</a:t>
            </a:r>
            <a:r>
              <a:rPr lang="en-US" sz="1600" baseline="-25000"/>
              <a:t>i</a:t>
            </a:r>
            <a:r>
              <a:rPr lang="en-US" sz="1600"/>
              <a:t>,</a:t>
            </a:r>
          </a:p>
        </p:txBody>
      </p:sp>
      <p:graphicFrame>
        <p:nvGraphicFramePr>
          <p:cNvPr id="23" name="Object 22">
            <a:extLst>
              <a:ext uri="{FF2B5EF4-FFF2-40B4-BE49-F238E27FC236}">
                <a16:creationId xmlns:a16="http://schemas.microsoft.com/office/drawing/2014/main" id="{9CDC22C1-F222-D8C7-EFE9-DC9AE8C32217}"/>
              </a:ext>
            </a:extLst>
          </p:cNvPr>
          <p:cNvGraphicFramePr>
            <a:graphicFrameLocks noChangeAspect="1"/>
          </p:cNvGraphicFramePr>
          <p:nvPr/>
        </p:nvGraphicFramePr>
        <p:xfrm>
          <a:off x="484546" y="3429000"/>
          <a:ext cx="1958340" cy="670304"/>
        </p:xfrm>
        <a:graphic>
          <a:graphicData uri="http://schemas.openxmlformats.org/presentationml/2006/ole">
            <mc:AlternateContent xmlns:mc="http://schemas.openxmlformats.org/markup-compatibility/2006">
              <mc:Choice xmlns:v="urn:schemas-microsoft-com:vml" Requires="v">
                <p:oleObj name="Equation" r:id="rId5" imgW="1418463" imgH="486336" progId="Equation.DSMT4">
                  <p:embed/>
                </p:oleObj>
              </mc:Choice>
              <mc:Fallback>
                <p:oleObj name="Equation" r:id="rId5" imgW="1418463" imgH="486336" progId="Equation.DSMT4">
                  <p:embed/>
                  <p:pic>
                    <p:nvPicPr>
                      <p:cNvPr id="23" name="Object 22">
                        <a:extLst>
                          <a:ext uri="{FF2B5EF4-FFF2-40B4-BE49-F238E27FC236}">
                            <a16:creationId xmlns:a16="http://schemas.microsoft.com/office/drawing/2014/main" id="{9CDC22C1-F222-D8C7-EFE9-DC9AE8C32217}"/>
                          </a:ext>
                        </a:extLst>
                      </p:cNvPr>
                      <p:cNvPicPr/>
                      <p:nvPr/>
                    </p:nvPicPr>
                    <p:blipFill>
                      <a:blip r:embed="rId6"/>
                      <a:stretch>
                        <a:fillRect/>
                      </a:stretch>
                    </p:blipFill>
                    <p:spPr>
                      <a:xfrm>
                        <a:off x="484546" y="3429000"/>
                        <a:ext cx="1958340" cy="670304"/>
                      </a:xfrm>
                      <a:prstGeom prst="rect">
                        <a:avLst/>
                      </a:prstGeom>
                    </p:spPr>
                  </p:pic>
                </p:oleObj>
              </mc:Fallback>
            </mc:AlternateContent>
          </a:graphicData>
        </a:graphic>
      </p:graphicFrame>
      <p:sp>
        <p:nvSpPr>
          <p:cNvPr id="24" name="TextBox 23">
            <a:extLst>
              <a:ext uri="{FF2B5EF4-FFF2-40B4-BE49-F238E27FC236}">
                <a16:creationId xmlns:a16="http://schemas.microsoft.com/office/drawing/2014/main" id="{06F13D3B-0FFF-B43C-3EA4-C9147BD83310}"/>
              </a:ext>
            </a:extLst>
          </p:cNvPr>
          <p:cNvSpPr txBox="1"/>
          <p:nvPr/>
        </p:nvSpPr>
        <p:spPr>
          <a:xfrm>
            <a:off x="388045" y="4224248"/>
            <a:ext cx="8460987" cy="338554"/>
          </a:xfrm>
          <a:prstGeom prst="rect">
            <a:avLst/>
          </a:prstGeom>
          <a:noFill/>
        </p:spPr>
        <p:txBody>
          <a:bodyPr wrap="square" rtlCol="0">
            <a:spAutoFit/>
          </a:bodyPr>
          <a:lstStyle/>
          <a:p>
            <a:r>
              <a:rPr lang="en-US" sz="1600"/>
              <a:t>Assuming the Null Hypothesis, that the true fit parameter of the slope m = 0, the following statistic,</a:t>
            </a:r>
          </a:p>
        </p:txBody>
      </p:sp>
      <p:graphicFrame>
        <p:nvGraphicFramePr>
          <p:cNvPr id="25" name="Object 24">
            <a:extLst>
              <a:ext uri="{FF2B5EF4-FFF2-40B4-BE49-F238E27FC236}">
                <a16:creationId xmlns:a16="http://schemas.microsoft.com/office/drawing/2014/main" id="{6B5F0DF6-4336-1FE5-4D6D-C6B8E9F58A4D}"/>
              </a:ext>
            </a:extLst>
          </p:cNvPr>
          <p:cNvGraphicFramePr>
            <a:graphicFrameLocks noChangeAspect="1"/>
          </p:cNvGraphicFramePr>
          <p:nvPr/>
        </p:nvGraphicFramePr>
        <p:xfrm>
          <a:off x="547688" y="4860925"/>
          <a:ext cx="2355850" cy="661988"/>
        </p:xfrm>
        <a:graphic>
          <a:graphicData uri="http://schemas.openxmlformats.org/presentationml/2006/ole">
            <mc:AlternateContent xmlns:mc="http://schemas.openxmlformats.org/markup-compatibility/2006">
              <mc:Choice xmlns:v="urn:schemas-microsoft-com:vml" Requires="v">
                <p:oleObj name="Equation" r:id="rId7" imgW="1714320" imgH="482400" progId="Equation.DSMT4">
                  <p:embed/>
                </p:oleObj>
              </mc:Choice>
              <mc:Fallback>
                <p:oleObj name="Equation" r:id="rId7" imgW="1714320" imgH="482400" progId="Equation.DSMT4">
                  <p:embed/>
                  <p:pic>
                    <p:nvPicPr>
                      <p:cNvPr id="25" name="Object 24">
                        <a:extLst>
                          <a:ext uri="{FF2B5EF4-FFF2-40B4-BE49-F238E27FC236}">
                            <a16:creationId xmlns:a16="http://schemas.microsoft.com/office/drawing/2014/main" id="{6B5F0DF6-4336-1FE5-4D6D-C6B8E9F58A4D}"/>
                          </a:ext>
                        </a:extLst>
                      </p:cNvPr>
                      <p:cNvPicPr/>
                      <p:nvPr/>
                    </p:nvPicPr>
                    <p:blipFill>
                      <a:blip r:embed="rId8"/>
                      <a:stretch>
                        <a:fillRect/>
                      </a:stretch>
                    </p:blipFill>
                    <p:spPr>
                      <a:xfrm>
                        <a:off x="547688" y="4860925"/>
                        <a:ext cx="2355850" cy="661988"/>
                      </a:xfrm>
                      <a:prstGeom prst="rect">
                        <a:avLst/>
                      </a:prstGeom>
                      <a:solidFill>
                        <a:srgbClr val="CCFFCC"/>
                      </a:solidFill>
                    </p:spPr>
                  </p:pic>
                </p:oleObj>
              </mc:Fallback>
            </mc:AlternateContent>
          </a:graphicData>
        </a:graphic>
      </p:graphicFrame>
      <p:sp>
        <p:nvSpPr>
          <p:cNvPr id="26" name="TextBox 25">
            <a:extLst>
              <a:ext uri="{FF2B5EF4-FFF2-40B4-BE49-F238E27FC236}">
                <a16:creationId xmlns:a16="http://schemas.microsoft.com/office/drawing/2014/main" id="{1F48CB5D-82F9-C80E-390A-BE59D65C346B}"/>
              </a:ext>
            </a:extLst>
          </p:cNvPr>
          <p:cNvSpPr txBox="1"/>
          <p:nvPr/>
        </p:nvSpPr>
        <p:spPr>
          <a:xfrm>
            <a:off x="434583" y="5652381"/>
            <a:ext cx="4400266" cy="1077218"/>
          </a:xfrm>
          <a:prstGeom prst="rect">
            <a:avLst/>
          </a:prstGeom>
          <a:noFill/>
        </p:spPr>
        <p:txBody>
          <a:bodyPr wrap="square" rtlCol="0">
            <a:spAutoFit/>
          </a:bodyPr>
          <a:lstStyle/>
          <a:p>
            <a:r>
              <a:rPr lang="en-US" sz="1600"/>
              <a:t>follows an F-distribution with f-1 = 2-1 = 1, and n-2 d.o.f.  Can use this to determine a p-value for a Hypothesis test of whether there really is a m </a:t>
            </a:r>
            <a:r>
              <a:rPr lang="en-US" sz="1600">
                <a:latin typeface="Calibri" panose="020F0502020204030204" pitchFamily="34" charset="0"/>
                <a:cs typeface="Calibri" panose="020F0502020204030204" pitchFamily="34" charset="0"/>
              </a:rPr>
              <a:t>≠ 0 relationship in the data.</a:t>
            </a:r>
            <a:endParaRPr lang="en-US" sz="1600"/>
          </a:p>
        </p:txBody>
      </p:sp>
      <p:graphicFrame>
        <p:nvGraphicFramePr>
          <p:cNvPr id="27" name="Object 26">
            <a:extLst>
              <a:ext uri="{FF2B5EF4-FFF2-40B4-BE49-F238E27FC236}">
                <a16:creationId xmlns:a16="http://schemas.microsoft.com/office/drawing/2014/main" id="{204F1C2E-E97B-DD95-F961-B7B9AEC810B5}"/>
              </a:ext>
            </a:extLst>
          </p:cNvPr>
          <p:cNvGraphicFramePr>
            <a:graphicFrameLocks noChangeAspect="1"/>
          </p:cNvGraphicFramePr>
          <p:nvPr/>
        </p:nvGraphicFramePr>
        <p:xfrm>
          <a:off x="5421262" y="5580398"/>
          <a:ext cx="5122863" cy="1144588"/>
        </p:xfrm>
        <a:graphic>
          <a:graphicData uri="http://schemas.openxmlformats.org/presentationml/2006/ole">
            <mc:AlternateContent xmlns:mc="http://schemas.openxmlformats.org/markup-compatibility/2006">
              <mc:Choice xmlns:v="urn:schemas-microsoft-com:vml" Requires="v">
                <p:oleObj name="Equation" r:id="rId9" imgW="4038480" imgH="901440" progId="Equation.DSMT4">
                  <p:embed/>
                </p:oleObj>
              </mc:Choice>
              <mc:Fallback>
                <p:oleObj name="Equation" r:id="rId9" imgW="4038480" imgH="901440" progId="Equation.DSMT4">
                  <p:embed/>
                  <p:pic>
                    <p:nvPicPr>
                      <p:cNvPr id="27" name="Object 26">
                        <a:extLst>
                          <a:ext uri="{FF2B5EF4-FFF2-40B4-BE49-F238E27FC236}">
                            <a16:creationId xmlns:a16="http://schemas.microsoft.com/office/drawing/2014/main" id="{204F1C2E-E97B-DD95-F961-B7B9AEC810B5}"/>
                          </a:ext>
                        </a:extLst>
                      </p:cNvPr>
                      <p:cNvPicPr/>
                      <p:nvPr/>
                    </p:nvPicPr>
                    <p:blipFill>
                      <a:blip r:embed="rId10"/>
                      <a:stretch>
                        <a:fillRect/>
                      </a:stretch>
                    </p:blipFill>
                    <p:spPr>
                      <a:xfrm>
                        <a:off x="5421262" y="5580398"/>
                        <a:ext cx="5122863" cy="1144588"/>
                      </a:xfrm>
                      <a:prstGeom prst="rect">
                        <a:avLst/>
                      </a:prstGeom>
                      <a:solidFill>
                        <a:schemeClr val="accent1">
                          <a:lumMod val="20000"/>
                          <a:lumOff val="80000"/>
                        </a:schemeClr>
                      </a:solidFill>
                    </p:spPr>
                  </p:pic>
                </p:oleObj>
              </mc:Fallback>
            </mc:AlternateContent>
          </a:graphicData>
        </a:graphic>
      </p:graphicFrame>
    </p:spTree>
    <p:extLst>
      <p:ext uri="{BB962C8B-B14F-4D97-AF65-F5344CB8AC3E}">
        <p14:creationId xmlns:p14="http://schemas.microsoft.com/office/powerpoint/2010/main" val="3335650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E1A851E-6225-42E9-8E96-A932E790F79E}"/>
              </a:ext>
            </a:extLst>
          </p:cNvPr>
          <p:cNvSpPr txBox="1"/>
          <p:nvPr/>
        </p:nvSpPr>
        <p:spPr>
          <a:xfrm flipH="1">
            <a:off x="388044" y="975382"/>
            <a:ext cx="11204187" cy="830997"/>
          </a:xfrm>
          <a:prstGeom prst="rect">
            <a:avLst/>
          </a:prstGeom>
          <a:noFill/>
        </p:spPr>
        <p:txBody>
          <a:bodyPr wrap="square" rtlCol="0">
            <a:spAutoFit/>
          </a:bodyPr>
          <a:lstStyle/>
          <a:p>
            <a:r>
              <a:rPr lang="en-US" sz="1600"/>
              <a:t>Say we propose a random variable Y</a:t>
            </a:r>
            <a:r>
              <a:rPr lang="en-US" sz="1600" baseline="-25000"/>
              <a:t>i</a:t>
            </a:r>
            <a:r>
              <a:rPr lang="en-US" sz="1600"/>
              <a:t> is linearly correlated with an independent non-random variables x</a:t>
            </a:r>
            <a:r>
              <a:rPr lang="en-US" sz="1600" baseline="-25000"/>
              <a:t>ji</a:t>
            </a:r>
            <a:r>
              <a:rPr lang="en-US" sz="1600"/>
              <a:t> (all contained in matrix X).  By ‘linear’ we mean ‘linear’ w/r to the fitting parameters (all contained in column matrix </a:t>
            </a:r>
            <a:r>
              <a:rPr lang="en-US" sz="1600" b="1"/>
              <a:t>v</a:t>
            </a:r>
            <a:r>
              <a:rPr lang="en-US" sz="1600"/>
              <a:t>).   And the </a:t>
            </a:r>
            <a:r>
              <a:rPr lang="el-GR" sz="1600">
                <a:latin typeface="Calibri" panose="020F0502020204030204" pitchFamily="34" charset="0"/>
                <a:cs typeface="Calibri" panose="020F0502020204030204" pitchFamily="34" charset="0"/>
              </a:rPr>
              <a:t>ε</a:t>
            </a:r>
            <a:r>
              <a:rPr lang="en-US" sz="1600" baseline="-25000">
                <a:latin typeface="Calibri" panose="020F0502020204030204" pitchFamily="34" charset="0"/>
                <a:cs typeface="Calibri" panose="020F0502020204030204" pitchFamily="34" charset="0"/>
              </a:rPr>
              <a:t>i</a:t>
            </a:r>
            <a:r>
              <a:rPr lang="en-US" sz="1600">
                <a:latin typeface="Calibri" panose="020F0502020204030204" pitchFamily="34" charset="0"/>
                <a:cs typeface="Calibri" panose="020F0502020204030204" pitchFamily="34" charset="0"/>
              </a:rPr>
              <a:t> are presumed identically distributed random variables with mean 0 and variance </a:t>
            </a:r>
            <a:r>
              <a:rPr lang="el-GR" sz="1600">
                <a:latin typeface="Calibri" panose="020F0502020204030204" pitchFamily="34" charset="0"/>
                <a:cs typeface="Calibri" panose="020F0502020204030204" pitchFamily="34" charset="0"/>
              </a:rPr>
              <a:t>σ</a:t>
            </a:r>
            <a:r>
              <a:rPr lang="en-US" sz="1600" baseline="30000">
                <a:latin typeface="Calibri" panose="020F0502020204030204" pitchFamily="34" charset="0"/>
                <a:cs typeface="Calibri" panose="020F0502020204030204" pitchFamily="34" charset="0"/>
              </a:rPr>
              <a:t>2</a:t>
            </a:r>
            <a:r>
              <a:rPr lang="en-US" sz="1600">
                <a:latin typeface="Calibri" panose="020F0502020204030204" pitchFamily="34" charset="0"/>
                <a:cs typeface="Calibri" panose="020F0502020204030204" pitchFamily="34" charset="0"/>
              </a:rPr>
              <a:t>.</a:t>
            </a:r>
            <a:r>
              <a:rPr lang="en-US" sz="1600"/>
              <a:t> </a:t>
            </a:r>
          </a:p>
        </p:txBody>
      </p:sp>
      <p:sp>
        <p:nvSpPr>
          <p:cNvPr id="7" name="TextBox 6">
            <a:extLst>
              <a:ext uri="{FF2B5EF4-FFF2-40B4-BE49-F238E27FC236}">
                <a16:creationId xmlns:a16="http://schemas.microsoft.com/office/drawing/2014/main" id="{D46BDFF7-D3D0-4338-97E8-D55AF6249FE3}"/>
              </a:ext>
            </a:extLst>
          </p:cNvPr>
          <p:cNvSpPr txBox="1"/>
          <p:nvPr/>
        </p:nvSpPr>
        <p:spPr>
          <a:xfrm flipH="1">
            <a:off x="2949677" y="133014"/>
            <a:ext cx="5869858" cy="584775"/>
          </a:xfrm>
          <a:prstGeom prst="rect">
            <a:avLst/>
          </a:prstGeom>
          <a:noFill/>
        </p:spPr>
        <p:txBody>
          <a:bodyPr wrap="square" rtlCol="0">
            <a:spAutoFit/>
          </a:bodyPr>
          <a:lstStyle/>
          <a:p>
            <a:r>
              <a:rPr lang="en-US" sz="3200" b="1" u="sng">
                <a:solidFill>
                  <a:srgbClr val="FF0000"/>
                </a:solidFill>
              </a:rPr>
              <a:t>Linear Regression (multivariable)</a:t>
            </a:r>
          </a:p>
        </p:txBody>
      </p:sp>
      <p:graphicFrame>
        <p:nvGraphicFramePr>
          <p:cNvPr id="4" name="Object 3">
            <a:extLst>
              <a:ext uri="{FF2B5EF4-FFF2-40B4-BE49-F238E27FC236}">
                <a16:creationId xmlns:a16="http://schemas.microsoft.com/office/drawing/2014/main" id="{59DC68D9-3263-5A5E-D332-06A680997A1F}"/>
              </a:ext>
            </a:extLst>
          </p:cNvPr>
          <p:cNvGraphicFramePr>
            <a:graphicFrameLocks noChangeAspect="1"/>
          </p:cNvGraphicFramePr>
          <p:nvPr/>
        </p:nvGraphicFramePr>
        <p:xfrm>
          <a:off x="474561" y="1918513"/>
          <a:ext cx="3243263" cy="315913"/>
        </p:xfrm>
        <a:graphic>
          <a:graphicData uri="http://schemas.openxmlformats.org/presentationml/2006/ole">
            <mc:AlternateContent xmlns:mc="http://schemas.openxmlformats.org/markup-compatibility/2006">
              <mc:Choice xmlns:v="urn:schemas-microsoft-com:vml" Requires="v">
                <p:oleObj name="Equation" r:id="rId2" imgW="1828800" imgH="177480" progId="Equation.DSMT4">
                  <p:embed/>
                </p:oleObj>
              </mc:Choice>
              <mc:Fallback>
                <p:oleObj name="Equation" r:id="rId2" imgW="1828800" imgH="177480" progId="Equation.DSMT4">
                  <p:embed/>
                  <p:pic>
                    <p:nvPicPr>
                      <p:cNvPr id="4" name="Object 3">
                        <a:extLst>
                          <a:ext uri="{FF2B5EF4-FFF2-40B4-BE49-F238E27FC236}">
                            <a16:creationId xmlns:a16="http://schemas.microsoft.com/office/drawing/2014/main" id="{59DC68D9-3263-5A5E-D332-06A680997A1F}"/>
                          </a:ext>
                        </a:extLst>
                      </p:cNvPr>
                      <p:cNvPicPr/>
                      <p:nvPr/>
                    </p:nvPicPr>
                    <p:blipFill>
                      <a:blip r:embed="rId3"/>
                      <a:stretch>
                        <a:fillRect/>
                      </a:stretch>
                    </p:blipFill>
                    <p:spPr>
                      <a:xfrm>
                        <a:off x="474561" y="1918513"/>
                        <a:ext cx="3243263" cy="315913"/>
                      </a:xfrm>
                      <a:prstGeom prst="rect">
                        <a:avLst/>
                      </a:prstGeom>
                      <a:solidFill>
                        <a:schemeClr val="accent1">
                          <a:alpha val="19000"/>
                        </a:schemeClr>
                      </a:solidFill>
                    </p:spPr>
                  </p:pic>
                </p:oleObj>
              </mc:Fallback>
            </mc:AlternateContent>
          </a:graphicData>
        </a:graphic>
      </p:graphicFrame>
      <p:sp>
        <p:nvSpPr>
          <p:cNvPr id="9" name="TextBox 8">
            <a:extLst>
              <a:ext uri="{FF2B5EF4-FFF2-40B4-BE49-F238E27FC236}">
                <a16:creationId xmlns:a16="http://schemas.microsoft.com/office/drawing/2014/main" id="{32118040-6292-FE99-02F7-432A4F6110F2}"/>
              </a:ext>
            </a:extLst>
          </p:cNvPr>
          <p:cNvSpPr txBox="1"/>
          <p:nvPr/>
        </p:nvSpPr>
        <p:spPr>
          <a:xfrm flipH="1">
            <a:off x="388044" y="2390947"/>
            <a:ext cx="8559310" cy="830997"/>
          </a:xfrm>
          <a:prstGeom prst="rect">
            <a:avLst/>
          </a:prstGeom>
          <a:noFill/>
        </p:spPr>
        <p:txBody>
          <a:bodyPr wrap="square" rtlCol="0">
            <a:spAutoFit/>
          </a:bodyPr>
          <a:lstStyle/>
          <a:p>
            <a:r>
              <a:rPr lang="en-US" sz="1600"/>
              <a:t>So say we take some sample measurements.  We’d like to be able to estimate the parameters </a:t>
            </a:r>
            <a:r>
              <a:rPr lang="en-US" sz="1600" b="1"/>
              <a:t>v</a:t>
            </a:r>
            <a:r>
              <a:rPr lang="en-US" sz="1600"/>
              <a:t>.  Non-biased variables whose expectations give us </a:t>
            </a:r>
            <a:r>
              <a:rPr lang="en-US" sz="1600" b="1"/>
              <a:t>v</a:t>
            </a:r>
            <a:r>
              <a:rPr lang="en-US" sz="1600"/>
              <a:t> are obtained by forming the sum of the squared errors about the fit,</a:t>
            </a:r>
          </a:p>
        </p:txBody>
      </p:sp>
      <p:pic>
        <p:nvPicPr>
          <p:cNvPr id="10" name="Picture 9" descr="Chart, scatter chart&#10;&#10;Description automatically generated">
            <a:extLst>
              <a:ext uri="{FF2B5EF4-FFF2-40B4-BE49-F238E27FC236}">
                <a16:creationId xmlns:a16="http://schemas.microsoft.com/office/drawing/2014/main" id="{AD1E8CD7-D786-05DD-006E-978D8DA89C23}"/>
              </a:ext>
            </a:extLst>
          </p:cNvPr>
          <p:cNvPicPr>
            <a:picLocks noChangeAspect="1"/>
          </p:cNvPicPr>
          <p:nvPr/>
        </p:nvPicPr>
        <p:blipFill>
          <a:blip r:embed="rId4"/>
          <a:stretch>
            <a:fillRect/>
          </a:stretch>
        </p:blipFill>
        <p:spPr>
          <a:xfrm>
            <a:off x="9424649" y="1833724"/>
            <a:ext cx="1958340" cy="2057400"/>
          </a:xfrm>
          <a:prstGeom prst="rect">
            <a:avLst/>
          </a:prstGeom>
        </p:spPr>
      </p:pic>
      <p:graphicFrame>
        <p:nvGraphicFramePr>
          <p:cNvPr id="2" name="Object 1">
            <a:extLst>
              <a:ext uri="{FF2B5EF4-FFF2-40B4-BE49-F238E27FC236}">
                <a16:creationId xmlns:a16="http://schemas.microsoft.com/office/drawing/2014/main" id="{CBEF641A-C1B3-20C7-55D6-B6C5F93DE147}"/>
              </a:ext>
            </a:extLst>
          </p:cNvPr>
          <p:cNvGraphicFramePr>
            <a:graphicFrameLocks noChangeAspect="1"/>
          </p:cNvGraphicFramePr>
          <p:nvPr/>
        </p:nvGraphicFramePr>
        <p:xfrm>
          <a:off x="474561" y="3314291"/>
          <a:ext cx="1733242" cy="625531"/>
        </p:xfrm>
        <a:graphic>
          <a:graphicData uri="http://schemas.openxmlformats.org/presentationml/2006/ole">
            <mc:AlternateContent xmlns:mc="http://schemas.openxmlformats.org/markup-compatibility/2006">
              <mc:Choice xmlns:v="urn:schemas-microsoft-com:vml" Requires="v">
                <p:oleObj name="Equation" r:id="rId5" imgW="1266254" imgH="457855" progId="Equation.DSMT4">
                  <p:embed/>
                </p:oleObj>
              </mc:Choice>
              <mc:Fallback>
                <p:oleObj name="Equation" r:id="rId5" imgW="1266254" imgH="457855" progId="Equation.DSMT4">
                  <p:embed/>
                  <p:pic>
                    <p:nvPicPr>
                      <p:cNvPr id="2" name="Object 1">
                        <a:extLst>
                          <a:ext uri="{FF2B5EF4-FFF2-40B4-BE49-F238E27FC236}">
                            <a16:creationId xmlns:a16="http://schemas.microsoft.com/office/drawing/2014/main" id="{CBEF641A-C1B3-20C7-55D6-B6C5F93DE147}"/>
                          </a:ext>
                        </a:extLst>
                      </p:cNvPr>
                      <p:cNvPicPr/>
                      <p:nvPr/>
                    </p:nvPicPr>
                    <p:blipFill>
                      <a:blip r:embed="rId6"/>
                      <a:stretch>
                        <a:fillRect/>
                      </a:stretch>
                    </p:blipFill>
                    <p:spPr>
                      <a:xfrm>
                        <a:off x="474561" y="3314291"/>
                        <a:ext cx="1733242" cy="625531"/>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4CDD76E7-8F7B-0EED-A3A0-429D512EE201}"/>
              </a:ext>
            </a:extLst>
          </p:cNvPr>
          <p:cNvSpPr txBox="1"/>
          <p:nvPr/>
        </p:nvSpPr>
        <p:spPr>
          <a:xfrm flipH="1">
            <a:off x="388044" y="4043733"/>
            <a:ext cx="3644319" cy="338554"/>
          </a:xfrm>
          <a:prstGeom prst="rect">
            <a:avLst/>
          </a:prstGeom>
          <a:noFill/>
        </p:spPr>
        <p:txBody>
          <a:bodyPr wrap="square" rtlCol="0">
            <a:spAutoFit/>
          </a:bodyPr>
          <a:lstStyle/>
          <a:p>
            <a:r>
              <a:rPr lang="en-US" sz="1600"/>
              <a:t>and minimizing its expectation.  We find,</a:t>
            </a:r>
          </a:p>
        </p:txBody>
      </p:sp>
      <p:graphicFrame>
        <p:nvGraphicFramePr>
          <p:cNvPr id="5" name="Object 4">
            <a:extLst>
              <a:ext uri="{FF2B5EF4-FFF2-40B4-BE49-F238E27FC236}">
                <a16:creationId xmlns:a16="http://schemas.microsoft.com/office/drawing/2014/main" id="{C4BFA51C-D3A5-5D07-5ECF-8EC64C287CA5}"/>
              </a:ext>
            </a:extLst>
          </p:cNvPr>
          <p:cNvGraphicFramePr>
            <a:graphicFrameLocks noChangeAspect="1"/>
          </p:cNvGraphicFramePr>
          <p:nvPr/>
        </p:nvGraphicFramePr>
        <p:xfrm>
          <a:off x="498191" y="4656328"/>
          <a:ext cx="1533525" cy="300038"/>
        </p:xfrm>
        <a:graphic>
          <a:graphicData uri="http://schemas.openxmlformats.org/presentationml/2006/ole">
            <mc:AlternateContent xmlns:mc="http://schemas.openxmlformats.org/markup-compatibility/2006">
              <mc:Choice xmlns:v="urn:schemas-microsoft-com:vml" Requires="v">
                <p:oleObj name="Equation" r:id="rId7" imgW="1168200" imgH="228600" progId="Equation.DSMT4">
                  <p:embed/>
                </p:oleObj>
              </mc:Choice>
              <mc:Fallback>
                <p:oleObj name="Equation" r:id="rId7" imgW="1168200" imgH="228600" progId="Equation.DSMT4">
                  <p:embed/>
                  <p:pic>
                    <p:nvPicPr>
                      <p:cNvPr id="5" name="Object 4">
                        <a:extLst>
                          <a:ext uri="{FF2B5EF4-FFF2-40B4-BE49-F238E27FC236}">
                            <a16:creationId xmlns:a16="http://schemas.microsoft.com/office/drawing/2014/main" id="{C4BFA51C-D3A5-5D07-5ECF-8EC64C287CA5}"/>
                          </a:ext>
                        </a:extLst>
                      </p:cNvPr>
                      <p:cNvPicPr/>
                      <p:nvPr/>
                    </p:nvPicPr>
                    <p:blipFill>
                      <a:blip r:embed="rId8"/>
                      <a:stretch>
                        <a:fillRect/>
                      </a:stretch>
                    </p:blipFill>
                    <p:spPr>
                      <a:xfrm>
                        <a:off x="498191" y="4656328"/>
                        <a:ext cx="1533525" cy="300038"/>
                      </a:xfrm>
                      <a:prstGeom prst="rect">
                        <a:avLst/>
                      </a:prstGeom>
                      <a:solidFill>
                        <a:srgbClr val="CCFFCC"/>
                      </a:solidFill>
                    </p:spPr>
                  </p:pic>
                </p:oleObj>
              </mc:Fallback>
            </mc:AlternateContent>
          </a:graphicData>
        </a:graphic>
      </p:graphicFrame>
      <p:graphicFrame>
        <p:nvGraphicFramePr>
          <p:cNvPr id="8" name="Object 7">
            <a:extLst>
              <a:ext uri="{FF2B5EF4-FFF2-40B4-BE49-F238E27FC236}">
                <a16:creationId xmlns:a16="http://schemas.microsoft.com/office/drawing/2014/main" id="{6A2590B3-CD18-05F1-EA1E-B6BA6BD22789}"/>
              </a:ext>
            </a:extLst>
          </p:cNvPr>
          <p:cNvGraphicFramePr>
            <a:graphicFrameLocks noChangeAspect="1"/>
          </p:cNvGraphicFramePr>
          <p:nvPr/>
        </p:nvGraphicFramePr>
        <p:xfrm>
          <a:off x="4991393" y="4467531"/>
          <a:ext cx="1530350" cy="657225"/>
        </p:xfrm>
        <a:graphic>
          <a:graphicData uri="http://schemas.openxmlformats.org/presentationml/2006/ole">
            <mc:AlternateContent xmlns:mc="http://schemas.openxmlformats.org/markup-compatibility/2006">
              <mc:Choice xmlns:v="urn:schemas-microsoft-com:vml" Requires="v">
                <p:oleObj name="Equation" r:id="rId9" imgW="1180800" imgH="507960" progId="Equation.DSMT4">
                  <p:embed/>
                </p:oleObj>
              </mc:Choice>
              <mc:Fallback>
                <p:oleObj name="Equation" r:id="rId9" imgW="1180800" imgH="507960" progId="Equation.DSMT4">
                  <p:embed/>
                  <p:pic>
                    <p:nvPicPr>
                      <p:cNvPr id="8" name="Object 7">
                        <a:extLst>
                          <a:ext uri="{FF2B5EF4-FFF2-40B4-BE49-F238E27FC236}">
                            <a16:creationId xmlns:a16="http://schemas.microsoft.com/office/drawing/2014/main" id="{6A2590B3-CD18-05F1-EA1E-B6BA6BD22789}"/>
                          </a:ext>
                        </a:extLst>
                      </p:cNvPr>
                      <p:cNvPicPr/>
                      <p:nvPr/>
                    </p:nvPicPr>
                    <p:blipFill>
                      <a:blip r:embed="rId10"/>
                      <a:stretch>
                        <a:fillRect/>
                      </a:stretch>
                    </p:blipFill>
                    <p:spPr>
                      <a:xfrm>
                        <a:off x="4991393" y="4467531"/>
                        <a:ext cx="1530350" cy="657225"/>
                      </a:xfrm>
                      <a:prstGeom prst="rect">
                        <a:avLst/>
                      </a:prstGeom>
                      <a:solidFill>
                        <a:srgbClr val="CCFFCC"/>
                      </a:solidFill>
                    </p:spPr>
                  </p:pic>
                </p:oleObj>
              </mc:Fallback>
            </mc:AlternateContent>
          </a:graphicData>
        </a:graphic>
      </p:graphicFrame>
      <p:sp>
        <p:nvSpPr>
          <p:cNvPr id="11" name="TextBox 10">
            <a:extLst>
              <a:ext uri="{FF2B5EF4-FFF2-40B4-BE49-F238E27FC236}">
                <a16:creationId xmlns:a16="http://schemas.microsoft.com/office/drawing/2014/main" id="{99418B98-9F43-E82A-1042-E0FF216FC260}"/>
              </a:ext>
            </a:extLst>
          </p:cNvPr>
          <p:cNvSpPr txBox="1"/>
          <p:nvPr/>
        </p:nvSpPr>
        <p:spPr>
          <a:xfrm>
            <a:off x="2372940" y="4519655"/>
            <a:ext cx="2631680" cy="584775"/>
          </a:xfrm>
          <a:prstGeom prst="rect">
            <a:avLst/>
          </a:prstGeom>
          <a:noFill/>
        </p:spPr>
        <p:txBody>
          <a:bodyPr wrap="square" rtlCol="0">
            <a:spAutoFit/>
          </a:bodyPr>
          <a:lstStyle/>
          <a:p>
            <a:r>
              <a:rPr lang="en-US" sz="1600"/>
              <a:t>whose expectation and variance are:</a:t>
            </a:r>
          </a:p>
        </p:txBody>
      </p:sp>
      <p:graphicFrame>
        <p:nvGraphicFramePr>
          <p:cNvPr id="12" name="Object 11">
            <a:extLst>
              <a:ext uri="{FF2B5EF4-FFF2-40B4-BE49-F238E27FC236}">
                <a16:creationId xmlns:a16="http://schemas.microsoft.com/office/drawing/2014/main" id="{32156D71-1CBC-CE70-91DE-8DD96E59E5D6}"/>
              </a:ext>
            </a:extLst>
          </p:cNvPr>
          <p:cNvGraphicFramePr>
            <a:graphicFrameLocks noChangeAspect="1"/>
          </p:cNvGraphicFramePr>
          <p:nvPr/>
        </p:nvGraphicFramePr>
        <p:xfrm>
          <a:off x="4643438" y="3326837"/>
          <a:ext cx="906462" cy="582612"/>
        </p:xfrm>
        <a:graphic>
          <a:graphicData uri="http://schemas.openxmlformats.org/presentationml/2006/ole">
            <mc:AlternateContent xmlns:mc="http://schemas.openxmlformats.org/markup-compatibility/2006">
              <mc:Choice xmlns:v="urn:schemas-microsoft-com:vml" Requires="v">
                <p:oleObj name="Equation" r:id="rId11" imgW="711000" imgH="457200" progId="Equation.DSMT4">
                  <p:embed/>
                </p:oleObj>
              </mc:Choice>
              <mc:Fallback>
                <p:oleObj name="Equation" r:id="rId11" imgW="711000" imgH="457200" progId="Equation.DSMT4">
                  <p:embed/>
                  <p:pic>
                    <p:nvPicPr>
                      <p:cNvPr id="12" name="Object 11">
                        <a:extLst>
                          <a:ext uri="{FF2B5EF4-FFF2-40B4-BE49-F238E27FC236}">
                            <a16:creationId xmlns:a16="http://schemas.microsoft.com/office/drawing/2014/main" id="{32156D71-1CBC-CE70-91DE-8DD96E59E5D6}"/>
                          </a:ext>
                        </a:extLst>
                      </p:cNvPr>
                      <p:cNvPicPr/>
                      <p:nvPr/>
                    </p:nvPicPr>
                    <p:blipFill>
                      <a:blip r:embed="rId12"/>
                      <a:stretch>
                        <a:fillRect/>
                      </a:stretch>
                    </p:blipFill>
                    <p:spPr>
                      <a:xfrm>
                        <a:off x="4643438" y="3326837"/>
                        <a:ext cx="906462" cy="582612"/>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3">
            <p14:nvContentPartPr>
              <p14:cNvPr id="13" name="Ink 12">
                <a:extLst>
                  <a:ext uri="{FF2B5EF4-FFF2-40B4-BE49-F238E27FC236}">
                    <a16:creationId xmlns:a16="http://schemas.microsoft.com/office/drawing/2014/main" id="{5B8F8A91-853A-1CC3-2D59-BFBF54F7DE11}"/>
                  </a:ext>
                </a:extLst>
              </p14:cNvPr>
              <p14:cNvContentPartPr/>
              <p14:nvPr/>
            </p14:nvContentPartPr>
            <p14:xfrm rot="1135476">
              <a:off x="5280928" y="4180760"/>
              <a:ext cx="1179000" cy="332947"/>
            </p14:xfrm>
          </p:contentPart>
        </mc:Choice>
        <mc:Fallback xmlns="">
          <p:pic>
            <p:nvPicPr>
              <p:cNvPr id="13" name="Ink 12">
                <a:extLst>
                  <a:ext uri="{FF2B5EF4-FFF2-40B4-BE49-F238E27FC236}">
                    <a16:creationId xmlns:a16="http://schemas.microsoft.com/office/drawing/2014/main" id="{5B8F8A91-853A-1CC3-2D59-BFBF54F7DE11}"/>
                  </a:ext>
                </a:extLst>
              </p:cNvPr>
              <p:cNvPicPr/>
              <p:nvPr/>
            </p:nvPicPr>
            <p:blipFill>
              <a:blip r:embed="rId14"/>
              <a:stretch>
                <a:fillRect/>
              </a:stretch>
            </p:blipFill>
            <p:spPr>
              <a:xfrm rot="1135476">
                <a:off x="5272288" y="4171761"/>
                <a:ext cx="1196640" cy="350584"/>
              </a:xfrm>
              <a:prstGeom prst="rect">
                <a:avLst/>
              </a:prstGeom>
            </p:spPr>
          </p:pic>
        </mc:Fallback>
      </mc:AlternateContent>
      <p:sp>
        <p:nvSpPr>
          <p:cNvPr id="14" name="TextBox 13">
            <a:extLst>
              <a:ext uri="{FF2B5EF4-FFF2-40B4-BE49-F238E27FC236}">
                <a16:creationId xmlns:a16="http://schemas.microsoft.com/office/drawing/2014/main" id="{7E8D148F-069E-E53C-6F38-58D25C35CB22}"/>
              </a:ext>
            </a:extLst>
          </p:cNvPr>
          <p:cNvSpPr txBox="1"/>
          <p:nvPr/>
        </p:nvSpPr>
        <p:spPr>
          <a:xfrm>
            <a:off x="6096000" y="3483025"/>
            <a:ext cx="1612493" cy="738664"/>
          </a:xfrm>
          <a:prstGeom prst="rect">
            <a:avLst/>
          </a:prstGeom>
          <a:noFill/>
        </p:spPr>
        <p:txBody>
          <a:bodyPr wrap="square" rtlCol="0">
            <a:spAutoFit/>
          </a:bodyPr>
          <a:lstStyle/>
          <a:p>
            <a:r>
              <a:rPr lang="en-US" sz="1400"/>
              <a:t>unbiased estimator for </a:t>
            </a:r>
            <a:r>
              <a:rPr lang="el-GR" sz="1400">
                <a:latin typeface="Calibri" panose="020F0502020204030204" pitchFamily="34" charset="0"/>
                <a:cs typeface="Calibri" panose="020F0502020204030204" pitchFamily="34" charset="0"/>
              </a:rPr>
              <a:t>σ</a:t>
            </a:r>
            <a:r>
              <a:rPr lang="en-US" sz="1400" baseline="30000">
                <a:latin typeface="Calibri" panose="020F0502020204030204" pitchFamily="34" charset="0"/>
                <a:cs typeface="Calibri" panose="020F0502020204030204" pitchFamily="34" charset="0"/>
              </a:rPr>
              <a:t>2</a:t>
            </a:r>
            <a:r>
              <a:rPr lang="en-US" sz="1400">
                <a:latin typeface="Calibri" panose="020F0502020204030204" pitchFamily="34" charset="0"/>
                <a:cs typeface="Calibri" panose="020F0502020204030204" pitchFamily="34" charset="0"/>
              </a:rPr>
              <a:t>, where f = # d.o.f. of model.</a:t>
            </a:r>
            <a:endParaRPr lang="en-US" sz="1400"/>
          </a:p>
        </p:txBody>
      </p:sp>
      <p:graphicFrame>
        <p:nvGraphicFramePr>
          <p:cNvPr id="15" name="Object 14">
            <a:extLst>
              <a:ext uri="{FF2B5EF4-FFF2-40B4-BE49-F238E27FC236}">
                <a16:creationId xmlns:a16="http://schemas.microsoft.com/office/drawing/2014/main" id="{09340B8B-DBF8-D734-7B79-357A56A72C75}"/>
              </a:ext>
            </a:extLst>
          </p:cNvPr>
          <p:cNvGraphicFramePr>
            <a:graphicFrameLocks noChangeAspect="1"/>
          </p:cNvGraphicFramePr>
          <p:nvPr/>
        </p:nvGraphicFramePr>
        <p:xfrm>
          <a:off x="494496" y="5946696"/>
          <a:ext cx="3223328" cy="649222"/>
        </p:xfrm>
        <a:graphic>
          <a:graphicData uri="http://schemas.openxmlformats.org/presentationml/2006/ole">
            <mc:AlternateContent xmlns:mc="http://schemas.openxmlformats.org/markup-compatibility/2006">
              <mc:Choice xmlns:v="urn:schemas-microsoft-com:vml" Requires="v">
                <p:oleObj name="Equation" r:id="rId15" imgW="2717640" imgH="545760" progId="Equation.DSMT4">
                  <p:embed/>
                </p:oleObj>
              </mc:Choice>
              <mc:Fallback>
                <p:oleObj name="Equation" r:id="rId15" imgW="2717640" imgH="545760" progId="Equation.DSMT4">
                  <p:embed/>
                  <p:pic>
                    <p:nvPicPr>
                      <p:cNvPr id="15" name="Object 14">
                        <a:extLst>
                          <a:ext uri="{FF2B5EF4-FFF2-40B4-BE49-F238E27FC236}">
                            <a16:creationId xmlns:a16="http://schemas.microsoft.com/office/drawing/2014/main" id="{09340B8B-DBF8-D734-7B79-357A56A72C75}"/>
                          </a:ext>
                        </a:extLst>
                      </p:cNvPr>
                      <p:cNvPicPr/>
                      <p:nvPr/>
                    </p:nvPicPr>
                    <p:blipFill>
                      <a:blip r:embed="rId16"/>
                      <a:stretch>
                        <a:fillRect/>
                      </a:stretch>
                    </p:blipFill>
                    <p:spPr>
                      <a:xfrm>
                        <a:off x="494496" y="5946696"/>
                        <a:ext cx="3223328" cy="649222"/>
                      </a:xfrm>
                      <a:prstGeom prst="rect">
                        <a:avLst/>
                      </a:prstGeom>
                      <a:ln w="19050">
                        <a:solidFill>
                          <a:schemeClr val="accent1"/>
                        </a:solidFill>
                      </a:ln>
                    </p:spPr>
                  </p:pic>
                </p:oleObj>
              </mc:Fallback>
            </mc:AlternateContent>
          </a:graphicData>
        </a:graphic>
      </p:graphicFrame>
      <p:graphicFrame>
        <p:nvGraphicFramePr>
          <p:cNvPr id="16" name="Object 15">
            <a:extLst>
              <a:ext uri="{FF2B5EF4-FFF2-40B4-BE49-F238E27FC236}">
                <a16:creationId xmlns:a16="http://schemas.microsoft.com/office/drawing/2014/main" id="{3FAF8728-1497-D0AF-6E6E-861595D97ECD}"/>
              </a:ext>
            </a:extLst>
          </p:cNvPr>
          <p:cNvGraphicFramePr>
            <a:graphicFrameLocks noChangeAspect="1"/>
          </p:cNvGraphicFramePr>
          <p:nvPr/>
        </p:nvGraphicFramePr>
        <p:xfrm>
          <a:off x="6149301" y="5948363"/>
          <a:ext cx="3346468" cy="716325"/>
        </p:xfrm>
        <a:graphic>
          <a:graphicData uri="http://schemas.openxmlformats.org/presentationml/2006/ole">
            <mc:AlternateContent xmlns:mc="http://schemas.openxmlformats.org/markup-compatibility/2006">
              <mc:Choice xmlns:v="urn:schemas-microsoft-com:vml" Requires="v">
                <p:oleObj name="Equation" r:id="rId17" imgW="2616120" imgH="558720" progId="Equation.DSMT4">
                  <p:embed/>
                </p:oleObj>
              </mc:Choice>
              <mc:Fallback>
                <p:oleObj name="Equation" r:id="rId17" imgW="2616120" imgH="558720" progId="Equation.DSMT4">
                  <p:embed/>
                  <p:pic>
                    <p:nvPicPr>
                      <p:cNvPr id="16" name="Object 15">
                        <a:extLst>
                          <a:ext uri="{FF2B5EF4-FFF2-40B4-BE49-F238E27FC236}">
                            <a16:creationId xmlns:a16="http://schemas.microsoft.com/office/drawing/2014/main" id="{3FAF8728-1497-D0AF-6E6E-861595D97ECD}"/>
                          </a:ext>
                        </a:extLst>
                      </p:cNvPr>
                      <p:cNvPicPr/>
                      <p:nvPr/>
                    </p:nvPicPr>
                    <p:blipFill>
                      <a:blip r:embed="rId18"/>
                      <a:stretch>
                        <a:fillRect/>
                      </a:stretch>
                    </p:blipFill>
                    <p:spPr>
                      <a:xfrm>
                        <a:off x="6149301" y="5948363"/>
                        <a:ext cx="3346468" cy="716325"/>
                      </a:xfrm>
                      <a:prstGeom prst="rect">
                        <a:avLst/>
                      </a:prstGeom>
                      <a:ln w="19050">
                        <a:solidFill>
                          <a:schemeClr val="accent1"/>
                        </a:solidFill>
                      </a:ln>
                    </p:spPr>
                  </p:pic>
                </p:oleObj>
              </mc:Fallback>
            </mc:AlternateContent>
          </a:graphicData>
        </a:graphic>
      </p:graphicFrame>
      <p:sp>
        <p:nvSpPr>
          <p:cNvPr id="17" name="TextBox 16">
            <a:extLst>
              <a:ext uri="{FF2B5EF4-FFF2-40B4-BE49-F238E27FC236}">
                <a16:creationId xmlns:a16="http://schemas.microsoft.com/office/drawing/2014/main" id="{68B96C1E-3A99-87B2-ADDD-70E9EAF9528B}"/>
              </a:ext>
            </a:extLst>
          </p:cNvPr>
          <p:cNvSpPr txBox="1"/>
          <p:nvPr/>
        </p:nvSpPr>
        <p:spPr>
          <a:xfrm>
            <a:off x="4150927" y="5956803"/>
            <a:ext cx="1891774" cy="584775"/>
          </a:xfrm>
          <a:prstGeom prst="rect">
            <a:avLst/>
          </a:prstGeom>
          <a:noFill/>
        </p:spPr>
        <p:txBody>
          <a:bodyPr wrap="square" rtlCol="0">
            <a:spAutoFit/>
          </a:bodyPr>
          <a:lstStyle/>
          <a:p>
            <a:r>
              <a:rPr lang="en-US" sz="1600"/>
              <a:t>follows unit normal distribution</a:t>
            </a:r>
          </a:p>
        </p:txBody>
      </p:sp>
      <p:sp>
        <p:nvSpPr>
          <p:cNvPr id="18" name="TextBox 17">
            <a:extLst>
              <a:ext uri="{FF2B5EF4-FFF2-40B4-BE49-F238E27FC236}">
                <a16:creationId xmlns:a16="http://schemas.microsoft.com/office/drawing/2014/main" id="{D663E19F-D9F3-FCFB-F4DC-2FC0D9A025B1}"/>
              </a:ext>
            </a:extLst>
          </p:cNvPr>
          <p:cNvSpPr txBox="1"/>
          <p:nvPr/>
        </p:nvSpPr>
        <p:spPr>
          <a:xfrm>
            <a:off x="9805730" y="5833691"/>
            <a:ext cx="1891774" cy="830997"/>
          </a:xfrm>
          <a:prstGeom prst="rect">
            <a:avLst/>
          </a:prstGeom>
          <a:noFill/>
        </p:spPr>
        <p:txBody>
          <a:bodyPr wrap="square" rtlCol="0">
            <a:spAutoFit/>
          </a:bodyPr>
          <a:lstStyle/>
          <a:p>
            <a:r>
              <a:rPr lang="en-US" sz="1600"/>
              <a:t>follows a Student’s T distribution with n-2 d.o.f.</a:t>
            </a:r>
          </a:p>
        </p:txBody>
      </p:sp>
      <p:sp>
        <p:nvSpPr>
          <p:cNvPr id="19" name="TextBox 18">
            <a:extLst>
              <a:ext uri="{FF2B5EF4-FFF2-40B4-BE49-F238E27FC236}">
                <a16:creationId xmlns:a16="http://schemas.microsoft.com/office/drawing/2014/main" id="{36A3197C-28CF-D539-1100-1D804107BCF5}"/>
              </a:ext>
            </a:extLst>
          </p:cNvPr>
          <p:cNvSpPr txBox="1"/>
          <p:nvPr/>
        </p:nvSpPr>
        <p:spPr>
          <a:xfrm>
            <a:off x="408577" y="5448050"/>
            <a:ext cx="7819269" cy="338554"/>
          </a:xfrm>
          <a:prstGeom prst="rect">
            <a:avLst/>
          </a:prstGeom>
          <a:noFill/>
        </p:spPr>
        <p:txBody>
          <a:bodyPr wrap="square" rtlCol="0">
            <a:spAutoFit/>
          </a:bodyPr>
          <a:lstStyle/>
          <a:p>
            <a:r>
              <a:rPr lang="en-US" sz="1600"/>
              <a:t>can form confidence intervals for the </a:t>
            </a:r>
            <a:r>
              <a:rPr lang="en-US" sz="1600" b="1"/>
              <a:t>v </a:t>
            </a:r>
            <a:r>
              <a:rPr lang="en-US" sz="1600"/>
              <a:t>estimates using these boxed distributions.</a:t>
            </a:r>
          </a:p>
        </p:txBody>
      </p:sp>
    </p:spTree>
    <p:extLst>
      <p:ext uri="{BB962C8B-B14F-4D97-AF65-F5344CB8AC3E}">
        <p14:creationId xmlns:p14="http://schemas.microsoft.com/office/powerpoint/2010/main" val="518485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E1A851E-6225-42E9-8E96-A932E790F79E}"/>
              </a:ext>
            </a:extLst>
          </p:cNvPr>
          <p:cNvSpPr txBox="1"/>
          <p:nvPr/>
        </p:nvSpPr>
        <p:spPr>
          <a:xfrm flipH="1">
            <a:off x="388045" y="1134555"/>
            <a:ext cx="1922536" cy="369332"/>
          </a:xfrm>
          <a:prstGeom prst="rect">
            <a:avLst/>
          </a:prstGeom>
          <a:noFill/>
        </p:spPr>
        <p:txBody>
          <a:bodyPr wrap="square" rtlCol="0">
            <a:spAutoFit/>
          </a:bodyPr>
          <a:lstStyle/>
          <a:p>
            <a:r>
              <a:rPr lang="en-US" b="1"/>
              <a:t>Goodness of Fit</a:t>
            </a:r>
          </a:p>
        </p:txBody>
      </p:sp>
      <p:sp>
        <p:nvSpPr>
          <p:cNvPr id="7" name="TextBox 6">
            <a:extLst>
              <a:ext uri="{FF2B5EF4-FFF2-40B4-BE49-F238E27FC236}">
                <a16:creationId xmlns:a16="http://schemas.microsoft.com/office/drawing/2014/main" id="{D46BDFF7-D3D0-4338-97E8-D55AF6249FE3}"/>
              </a:ext>
            </a:extLst>
          </p:cNvPr>
          <p:cNvSpPr txBox="1"/>
          <p:nvPr/>
        </p:nvSpPr>
        <p:spPr>
          <a:xfrm flipH="1">
            <a:off x="2920998" y="133014"/>
            <a:ext cx="5800214" cy="584775"/>
          </a:xfrm>
          <a:prstGeom prst="rect">
            <a:avLst/>
          </a:prstGeom>
          <a:noFill/>
        </p:spPr>
        <p:txBody>
          <a:bodyPr wrap="square" rtlCol="0">
            <a:spAutoFit/>
          </a:bodyPr>
          <a:lstStyle/>
          <a:p>
            <a:r>
              <a:rPr lang="en-US" sz="3200" b="1" u="sng">
                <a:solidFill>
                  <a:srgbClr val="FF0000"/>
                </a:solidFill>
              </a:rPr>
              <a:t>Linear Regression (multivariable)</a:t>
            </a:r>
          </a:p>
        </p:txBody>
      </p:sp>
      <p:pic>
        <p:nvPicPr>
          <p:cNvPr id="10" name="Picture 9" descr="Chart, scatter chart&#10;&#10;Description automatically generated">
            <a:extLst>
              <a:ext uri="{FF2B5EF4-FFF2-40B4-BE49-F238E27FC236}">
                <a16:creationId xmlns:a16="http://schemas.microsoft.com/office/drawing/2014/main" id="{AD1E8CD7-D786-05DD-006E-978D8DA89C23}"/>
              </a:ext>
            </a:extLst>
          </p:cNvPr>
          <p:cNvPicPr>
            <a:picLocks noChangeAspect="1"/>
          </p:cNvPicPr>
          <p:nvPr/>
        </p:nvPicPr>
        <p:blipFill>
          <a:blip r:embed="rId2"/>
          <a:stretch>
            <a:fillRect/>
          </a:stretch>
        </p:blipFill>
        <p:spPr>
          <a:xfrm>
            <a:off x="9204126" y="1748555"/>
            <a:ext cx="1958340" cy="2057400"/>
          </a:xfrm>
          <a:prstGeom prst="rect">
            <a:avLst/>
          </a:prstGeom>
        </p:spPr>
      </p:pic>
      <p:sp>
        <p:nvSpPr>
          <p:cNvPr id="20" name="TextBox 19">
            <a:extLst>
              <a:ext uri="{FF2B5EF4-FFF2-40B4-BE49-F238E27FC236}">
                <a16:creationId xmlns:a16="http://schemas.microsoft.com/office/drawing/2014/main" id="{C5729F49-1DF3-FCC6-8DAB-424984EB7790}"/>
              </a:ext>
            </a:extLst>
          </p:cNvPr>
          <p:cNvSpPr txBox="1"/>
          <p:nvPr/>
        </p:nvSpPr>
        <p:spPr>
          <a:xfrm>
            <a:off x="388045" y="1489461"/>
            <a:ext cx="5265503" cy="338554"/>
          </a:xfrm>
          <a:prstGeom prst="rect">
            <a:avLst/>
          </a:prstGeom>
          <a:noFill/>
        </p:spPr>
        <p:txBody>
          <a:bodyPr wrap="square" rtlCol="0">
            <a:spAutoFit/>
          </a:bodyPr>
          <a:lstStyle/>
          <a:p>
            <a:r>
              <a:rPr lang="en-US" sz="1600"/>
              <a:t>The following parameter is a measure of ‘goodness’ of fit,</a:t>
            </a:r>
          </a:p>
        </p:txBody>
      </p:sp>
      <p:graphicFrame>
        <p:nvGraphicFramePr>
          <p:cNvPr id="21" name="Object 20">
            <a:extLst>
              <a:ext uri="{FF2B5EF4-FFF2-40B4-BE49-F238E27FC236}">
                <a16:creationId xmlns:a16="http://schemas.microsoft.com/office/drawing/2014/main" id="{34A4E0D3-708E-D940-A70B-71096A8C4593}"/>
              </a:ext>
            </a:extLst>
          </p:cNvPr>
          <p:cNvGraphicFramePr>
            <a:graphicFrameLocks noChangeAspect="1"/>
          </p:cNvGraphicFramePr>
          <p:nvPr/>
        </p:nvGraphicFramePr>
        <p:xfrm>
          <a:off x="514043" y="1903198"/>
          <a:ext cx="2702658" cy="1135588"/>
        </p:xfrm>
        <a:graphic>
          <a:graphicData uri="http://schemas.openxmlformats.org/presentationml/2006/ole">
            <mc:AlternateContent xmlns:mc="http://schemas.openxmlformats.org/markup-compatibility/2006">
              <mc:Choice xmlns:v="urn:schemas-microsoft-com:vml" Requires="v">
                <p:oleObj name="Equation" r:id="rId3" imgW="1999234" imgH="839282" progId="Equation.DSMT4">
                  <p:embed/>
                </p:oleObj>
              </mc:Choice>
              <mc:Fallback>
                <p:oleObj name="Equation" r:id="rId3" imgW="1999234" imgH="839282" progId="Equation.DSMT4">
                  <p:embed/>
                  <p:pic>
                    <p:nvPicPr>
                      <p:cNvPr id="21" name="Object 20">
                        <a:extLst>
                          <a:ext uri="{FF2B5EF4-FFF2-40B4-BE49-F238E27FC236}">
                            <a16:creationId xmlns:a16="http://schemas.microsoft.com/office/drawing/2014/main" id="{34A4E0D3-708E-D940-A70B-71096A8C4593}"/>
                          </a:ext>
                        </a:extLst>
                      </p:cNvPr>
                      <p:cNvPicPr/>
                      <p:nvPr/>
                    </p:nvPicPr>
                    <p:blipFill>
                      <a:blip r:embed="rId4"/>
                      <a:stretch>
                        <a:fillRect/>
                      </a:stretch>
                    </p:blipFill>
                    <p:spPr>
                      <a:xfrm>
                        <a:off x="514043" y="1903198"/>
                        <a:ext cx="2702658" cy="1135588"/>
                      </a:xfrm>
                      <a:prstGeom prst="rect">
                        <a:avLst/>
                      </a:prstGeom>
                    </p:spPr>
                  </p:pic>
                </p:oleObj>
              </mc:Fallback>
            </mc:AlternateContent>
          </a:graphicData>
        </a:graphic>
      </p:graphicFrame>
      <p:sp>
        <p:nvSpPr>
          <p:cNvPr id="24" name="TextBox 23">
            <a:extLst>
              <a:ext uri="{FF2B5EF4-FFF2-40B4-BE49-F238E27FC236}">
                <a16:creationId xmlns:a16="http://schemas.microsoft.com/office/drawing/2014/main" id="{06F13D3B-0FFF-B43C-3EA4-C9147BD83310}"/>
              </a:ext>
            </a:extLst>
          </p:cNvPr>
          <p:cNvSpPr txBox="1"/>
          <p:nvPr/>
        </p:nvSpPr>
        <p:spPr>
          <a:xfrm>
            <a:off x="402405" y="3242319"/>
            <a:ext cx="8460987" cy="830997"/>
          </a:xfrm>
          <a:prstGeom prst="rect">
            <a:avLst/>
          </a:prstGeom>
          <a:noFill/>
        </p:spPr>
        <p:txBody>
          <a:bodyPr wrap="square" rtlCol="0">
            <a:spAutoFit/>
          </a:bodyPr>
          <a:lstStyle/>
          <a:p>
            <a:r>
              <a:rPr lang="en-US" sz="1600"/>
              <a:t>We can test the fit vs. the Null hypothesis of just fitting the mean, like before.  But we can do a more general null hypothesis.  Suppose a fit with parameters f</a:t>
            </a:r>
            <a:r>
              <a:rPr lang="en-US" sz="1600" baseline="-25000"/>
              <a:t>0</a:t>
            </a:r>
            <a:r>
              <a:rPr lang="en-US" sz="1600"/>
              <a:t> is true.  Then we can work out a probability distribution for a Z-parameter with f &gt; f</a:t>
            </a:r>
            <a:r>
              <a:rPr lang="en-US" sz="1600" baseline="-25000"/>
              <a:t>0</a:t>
            </a:r>
            <a:r>
              <a:rPr lang="en-US" sz="1600"/>
              <a:t> fit parameters. </a:t>
            </a:r>
          </a:p>
        </p:txBody>
      </p:sp>
      <p:graphicFrame>
        <p:nvGraphicFramePr>
          <p:cNvPr id="25" name="Object 24">
            <a:extLst>
              <a:ext uri="{FF2B5EF4-FFF2-40B4-BE49-F238E27FC236}">
                <a16:creationId xmlns:a16="http://schemas.microsoft.com/office/drawing/2014/main" id="{6B5F0DF6-4336-1FE5-4D6D-C6B8E9F58A4D}"/>
              </a:ext>
            </a:extLst>
          </p:cNvPr>
          <p:cNvGraphicFramePr>
            <a:graphicFrameLocks noChangeAspect="1"/>
          </p:cNvGraphicFramePr>
          <p:nvPr/>
        </p:nvGraphicFramePr>
        <p:xfrm>
          <a:off x="434975" y="4297363"/>
          <a:ext cx="2582863" cy="661987"/>
        </p:xfrm>
        <a:graphic>
          <a:graphicData uri="http://schemas.openxmlformats.org/presentationml/2006/ole">
            <mc:AlternateContent xmlns:mc="http://schemas.openxmlformats.org/markup-compatibility/2006">
              <mc:Choice xmlns:v="urn:schemas-microsoft-com:vml" Requires="v">
                <p:oleObj name="Equation" r:id="rId5" imgW="1879560" imgH="482400" progId="Equation.DSMT4">
                  <p:embed/>
                </p:oleObj>
              </mc:Choice>
              <mc:Fallback>
                <p:oleObj name="Equation" r:id="rId5" imgW="1879560" imgH="482400" progId="Equation.DSMT4">
                  <p:embed/>
                  <p:pic>
                    <p:nvPicPr>
                      <p:cNvPr id="25" name="Object 24">
                        <a:extLst>
                          <a:ext uri="{FF2B5EF4-FFF2-40B4-BE49-F238E27FC236}">
                            <a16:creationId xmlns:a16="http://schemas.microsoft.com/office/drawing/2014/main" id="{6B5F0DF6-4336-1FE5-4D6D-C6B8E9F58A4D}"/>
                          </a:ext>
                        </a:extLst>
                      </p:cNvPr>
                      <p:cNvPicPr/>
                      <p:nvPr/>
                    </p:nvPicPr>
                    <p:blipFill>
                      <a:blip r:embed="rId6"/>
                      <a:stretch>
                        <a:fillRect/>
                      </a:stretch>
                    </p:blipFill>
                    <p:spPr>
                      <a:xfrm>
                        <a:off x="434975" y="4297363"/>
                        <a:ext cx="2582863" cy="661987"/>
                      </a:xfrm>
                      <a:prstGeom prst="rect">
                        <a:avLst/>
                      </a:prstGeom>
                    </p:spPr>
                  </p:pic>
                </p:oleObj>
              </mc:Fallback>
            </mc:AlternateContent>
          </a:graphicData>
        </a:graphic>
      </p:graphicFrame>
      <p:sp>
        <p:nvSpPr>
          <p:cNvPr id="26" name="TextBox 25">
            <a:extLst>
              <a:ext uri="{FF2B5EF4-FFF2-40B4-BE49-F238E27FC236}">
                <a16:creationId xmlns:a16="http://schemas.microsoft.com/office/drawing/2014/main" id="{1F48CB5D-82F9-C80E-390A-BE59D65C346B}"/>
              </a:ext>
            </a:extLst>
          </p:cNvPr>
          <p:cNvSpPr txBox="1"/>
          <p:nvPr/>
        </p:nvSpPr>
        <p:spPr>
          <a:xfrm>
            <a:off x="388045" y="5313177"/>
            <a:ext cx="4606925" cy="1077218"/>
          </a:xfrm>
          <a:prstGeom prst="rect">
            <a:avLst/>
          </a:prstGeom>
          <a:noFill/>
        </p:spPr>
        <p:txBody>
          <a:bodyPr wrap="square" rtlCol="0">
            <a:spAutoFit/>
          </a:bodyPr>
          <a:lstStyle/>
          <a:p>
            <a:r>
              <a:rPr lang="en-US" sz="1600"/>
              <a:t>follows an F-distribution with f-f</a:t>
            </a:r>
            <a:r>
              <a:rPr lang="en-US" sz="1600" baseline="-25000"/>
              <a:t>0</a:t>
            </a:r>
            <a:r>
              <a:rPr lang="en-US" sz="1600"/>
              <a:t>, and n-f d.o.f.  Can use this to determine a p-value for a Hypothesis test of whether there really is a relationship in the data with one of the other f’s </a:t>
            </a:r>
            <a:r>
              <a:rPr lang="en-US" sz="1600">
                <a:latin typeface="Calibri" panose="020F0502020204030204" pitchFamily="34" charset="0"/>
                <a:cs typeface="Calibri" panose="020F0502020204030204" pitchFamily="34" charset="0"/>
              </a:rPr>
              <a:t>≠ 0.</a:t>
            </a:r>
            <a:endParaRPr lang="en-US" sz="1600"/>
          </a:p>
        </p:txBody>
      </p:sp>
      <p:graphicFrame>
        <p:nvGraphicFramePr>
          <p:cNvPr id="27" name="Object 26">
            <a:extLst>
              <a:ext uri="{FF2B5EF4-FFF2-40B4-BE49-F238E27FC236}">
                <a16:creationId xmlns:a16="http://schemas.microsoft.com/office/drawing/2014/main" id="{204F1C2E-E97B-DD95-F961-B7B9AEC810B5}"/>
              </a:ext>
            </a:extLst>
          </p:cNvPr>
          <p:cNvGraphicFramePr>
            <a:graphicFrameLocks noChangeAspect="1"/>
          </p:cNvGraphicFramePr>
          <p:nvPr/>
        </p:nvGraphicFramePr>
        <p:xfrm>
          <a:off x="5563485" y="5192220"/>
          <a:ext cx="4606925" cy="1144588"/>
        </p:xfrm>
        <a:graphic>
          <a:graphicData uri="http://schemas.openxmlformats.org/presentationml/2006/ole">
            <mc:AlternateContent xmlns:mc="http://schemas.openxmlformats.org/markup-compatibility/2006">
              <mc:Choice xmlns:v="urn:schemas-microsoft-com:vml" Requires="v">
                <p:oleObj name="Equation" r:id="rId7" imgW="3632040" imgH="901440" progId="Equation.DSMT4">
                  <p:embed/>
                </p:oleObj>
              </mc:Choice>
              <mc:Fallback>
                <p:oleObj name="Equation" r:id="rId7" imgW="3632040" imgH="901440" progId="Equation.DSMT4">
                  <p:embed/>
                  <p:pic>
                    <p:nvPicPr>
                      <p:cNvPr id="27" name="Object 26">
                        <a:extLst>
                          <a:ext uri="{FF2B5EF4-FFF2-40B4-BE49-F238E27FC236}">
                            <a16:creationId xmlns:a16="http://schemas.microsoft.com/office/drawing/2014/main" id="{204F1C2E-E97B-DD95-F961-B7B9AEC810B5}"/>
                          </a:ext>
                        </a:extLst>
                      </p:cNvPr>
                      <p:cNvPicPr/>
                      <p:nvPr/>
                    </p:nvPicPr>
                    <p:blipFill>
                      <a:blip r:embed="rId8"/>
                      <a:stretch>
                        <a:fillRect/>
                      </a:stretch>
                    </p:blipFill>
                    <p:spPr>
                      <a:xfrm>
                        <a:off x="5563485" y="5192220"/>
                        <a:ext cx="4606925" cy="1144588"/>
                      </a:xfrm>
                      <a:prstGeom prst="rect">
                        <a:avLst/>
                      </a:prstGeom>
                      <a:solidFill>
                        <a:schemeClr val="accent1">
                          <a:lumMod val="20000"/>
                          <a:lumOff val="80000"/>
                        </a:schemeClr>
                      </a:solidFill>
                    </p:spPr>
                  </p:pic>
                </p:oleObj>
              </mc:Fallback>
            </mc:AlternateContent>
          </a:graphicData>
        </a:graphic>
      </p:graphicFrame>
    </p:spTree>
    <p:extLst>
      <p:ext uri="{BB962C8B-B14F-4D97-AF65-F5344CB8AC3E}">
        <p14:creationId xmlns:p14="http://schemas.microsoft.com/office/powerpoint/2010/main" val="1109868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E1A851E-6225-42E9-8E96-A932E790F79E}"/>
              </a:ext>
            </a:extLst>
          </p:cNvPr>
          <p:cNvSpPr txBox="1"/>
          <p:nvPr/>
        </p:nvSpPr>
        <p:spPr>
          <a:xfrm flipH="1">
            <a:off x="388044" y="975382"/>
            <a:ext cx="11204187" cy="584775"/>
          </a:xfrm>
          <a:prstGeom prst="rect">
            <a:avLst/>
          </a:prstGeom>
          <a:noFill/>
        </p:spPr>
        <p:txBody>
          <a:bodyPr wrap="square" rtlCol="0">
            <a:spAutoFit/>
          </a:bodyPr>
          <a:lstStyle/>
          <a:p>
            <a:r>
              <a:rPr lang="en-US" sz="1600"/>
              <a:t>Say we propose a random variable Y</a:t>
            </a:r>
            <a:r>
              <a:rPr lang="en-US" sz="1600" baseline="-25000"/>
              <a:t>i</a:t>
            </a:r>
            <a:r>
              <a:rPr lang="en-US" sz="1600"/>
              <a:t> is linearly correlated with an independent non-random categorical variables A</a:t>
            </a:r>
            <a:r>
              <a:rPr lang="en-US" sz="1600" baseline="-25000"/>
              <a:t>i</a:t>
            </a:r>
            <a:r>
              <a:rPr lang="en-US" sz="1600"/>
              <a:t>, B</a:t>
            </a:r>
            <a:r>
              <a:rPr lang="en-US" sz="1600" baseline="-25000"/>
              <a:t>i</a:t>
            </a:r>
            <a:r>
              <a:rPr lang="en-US" sz="1600"/>
              <a:t>, C</a:t>
            </a:r>
            <a:r>
              <a:rPr lang="en-US" sz="1600" baseline="-25000"/>
              <a:t>i</a:t>
            </a:r>
            <a:r>
              <a:rPr lang="en-US" sz="1600"/>
              <a:t>, etc.  And the </a:t>
            </a:r>
            <a:r>
              <a:rPr lang="el-GR" sz="1600">
                <a:latin typeface="Calibri" panose="020F0502020204030204" pitchFamily="34" charset="0"/>
                <a:cs typeface="Calibri" panose="020F0502020204030204" pitchFamily="34" charset="0"/>
              </a:rPr>
              <a:t>ε</a:t>
            </a:r>
            <a:r>
              <a:rPr lang="en-US" sz="1600" baseline="-25000">
                <a:latin typeface="Calibri" panose="020F0502020204030204" pitchFamily="34" charset="0"/>
                <a:cs typeface="Calibri" panose="020F0502020204030204" pitchFamily="34" charset="0"/>
              </a:rPr>
              <a:t>i</a:t>
            </a:r>
            <a:r>
              <a:rPr lang="en-US" sz="1600">
                <a:latin typeface="Calibri" panose="020F0502020204030204" pitchFamily="34" charset="0"/>
                <a:cs typeface="Calibri" panose="020F0502020204030204" pitchFamily="34" charset="0"/>
              </a:rPr>
              <a:t> are presumed identically distributed random variables with mean 0 and variance </a:t>
            </a:r>
            <a:r>
              <a:rPr lang="el-GR" sz="1600">
                <a:latin typeface="Calibri" panose="020F0502020204030204" pitchFamily="34" charset="0"/>
                <a:cs typeface="Calibri" panose="020F0502020204030204" pitchFamily="34" charset="0"/>
              </a:rPr>
              <a:t>σ</a:t>
            </a:r>
            <a:r>
              <a:rPr lang="en-US" sz="1600" baseline="30000">
                <a:latin typeface="Calibri" panose="020F0502020204030204" pitchFamily="34" charset="0"/>
                <a:cs typeface="Calibri" panose="020F0502020204030204" pitchFamily="34" charset="0"/>
              </a:rPr>
              <a:t>2</a:t>
            </a:r>
            <a:r>
              <a:rPr lang="en-US" sz="1600">
                <a:latin typeface="Calibri" panose="020F0502020204030204" pitchFamily="34" charset="0"/>
                <a:cs typeface="Calibri" panose="020F0502020204030204" pitchFamily="34" charset="0"/>
              </a:rPr>
              <a:t>.</a:t>
            </a:r>
            <a:r>
              <a:rPr lang="en-US" sz="1600"/>
              <a:t> </a:t>
            </a:r>
          </a:p>
        </p:txBody>
      </p:sp>
      <p:sp>
        <p:nvSpPr>
          <p:cNvPr id="7" name="TextBox 6">
            <a:extLst>
              <a:ext uri="{FF2B5EF4-FFF2-40B4-BE49-F238E27FC236}">
                <a16:creationId xmlns:a16="http://schemas.microsoft.com/office/drawing/2014/main" id="{D46BDFF7-D3D0-4338-97E8-D55AF6249FE3}"/>
              </a:ext>
            </a:extLst>
          </p:cNvPr>
          <p:cNvSpPr txBox="1"/>
          <p:nvPr/>
        </p:nvSpPr>
        <p:spPr>
          <a:xfrm flipH="1">
            <a:off x="2949677" y="133014"/>
            <a:ext cx="5869858" cy="584775"/>
          </a:xfrm>
          <a:prstGeom prst="rect">
            <a:avLst/>
          </a:prstGeom>
          <a:noFill/>
        </p:spPr>
        <p:txBody>
          <a:bodyPr wrap="square" rtlCol="0">
            <a:spAutoFit/>
          </a:bodyPr>
          <a:lstStyle/>
          <a:p>
            <a:r>
              <a:rPr lang="en-US" sz="3200" b="1" u="sng">
                <a:solidFill>
                  <a:srgbClr val="FF0000"/>
                </a:solidFill>
              </a:rPr>
              <a:t>Linear Regression (categorical)</a:t>
            </a:r>
          </a:p>
        </p:txBody>
      </p:sp>
      <p:graphicFrame>
        <p:nvGraphicFramePr>
          <p:cNvPr id="4" name="Object 3">
            <a:extLst>
              <a:ext uri="{FF2B5EF4-FFF2-40B4-BE49-F238E27FC236}">
                <a16:creationId xmlns:a16="http://schemas.microsoft.com/office/drawing/2014/main" id="{59DC68D9-3263-5A5E-D332-06A680997A1F}"/>
              </a:ext>
            </a:extLst>
          </p:cNvPr>
          <p:cNvGraphicFramePr>
            <a:graphicFrameLocks noChangeAspect="1"/>
          </p:cNvGraphicFramePr>
          <p:nvPr/>
        </p:nvGraphicFramePr>
        <p:xfrm>
          <a:off x="494496" y="1784138"/>
          <a:ext cx="5788317" cy="356462"/>
        </p:xfrm>
        <a:graphic>
          <a:graphicData uri="http://schemas.openxmlformats.org/presentationml/2006/ole">
            <mc:AlternateContent xmlns:mc="http://schemas.openxmlformats.org/markup-compatibility/2006">
              <mc:Choice xmlns:v="urn:schemas-microsoft-com:vml" Requires="v">
                <p:oleObj name="Equation" r:id="rId2" imgW="3720960" imgH="228600" progId="Equation.DSMT4">
                  <p:embed/>
                </p:oleObj>
              </mc:Choice>
              <mc:Fallback>
                <p:oleObj name="Equation" r:id="rId2" imgW="3720960" imgH="228600" progId="Equation.DSMT4">
                  <p:embed/>
                  <p:pic>
                    <p:nvPicPr>
                      <p:cNvPr id="4" name="Object 3">
                        <a:extLst>
                          <a:ext uri="{FF2B5EF4-FFF2-40B4-BE49-F238E27FC236}">
                            <a16:creationId xmlns:a16="http://schemas.microsoft.com/office/drawing/2014/main" id="{59DC68D9-3263-5A5E-D332-06A680997A1F}"/>
                          </a:ext>
                        </a:extLst>
                      </p:cNvPr>
                      <p:cNvPicPr/>
                      <p:nvPr/>
                    </p:nvPicPr>
                    <p:blipFill>
                      <a:blip r:embed="rId3"/>
                      <a:stretch>
                        <a:fillRect/>
                      </a:stretch>
                    </p:blipFill>
                    <p:spPr>
                      <a:xfrm>
                        <a:off x="494496" y="1784138"/>
                        <a:ext cx="5788317" cy="356462"/>
                      </a:xfrm>
                      <a:prstGeom prst="rect">
                        <a:avLst/>
                      </a:prstGeom>
                      <a:solidFill>
                        <a:schemeClr val="accent1">
                          <a:alpha val="19000"/>
                        </a:schemeClr>
                      </a:solidFill>
                    </p:spPr>
                  </p:pic>
                </p:oleObj>
              </mc:Fallback>
            </mc:AlternateContent>
          </a:graphicData>
        </a:graphic>
      </p:graphicFrame>
      <p:sp>
        <p:nvSpPr>
          <p:cNvPr id="9" name="TextBox 8">
            <a:extLst>
              <a:ext uri="{FF2B5EF4-FFF2-40B4-BE49-F238E27FC236}">
                <a16:creationId xmlns:a16="http://schemas.microsoft.com/office/drawing/2014/main" id="{32118040-6292-FE99-02F7-432A4F6110F2}"/>
              </a:ext>
            </a:extLst>
          </p:cNvPr>
          <p:cNvSpPr txBox="1"/>
          <p:nvPr/>
        </p:nvSpPr>
        <p:spPr>
          <a:xfrm flipH="1">
            <a:off x="388044" y="2341785"/>
            <a:ext cx="7839802" cy="830997"/>
          </a:xfrm>
          <a:prstGeom prst="rect">
            <a:avLst/>
          </a:prstGeom>
          <a:noFill/>
        </p:spPr>
        <p:txBody>
          <a:bodyPr wrap="square" rtlCol="0">
            <a:spAutoFit/>
          </a:bodyPr>
          <a:lstStyle/>
          <a:p>
            <a:r>
              <a:rPr lang="en-US" sz="1600"/>
              <a:t>So say we take some sample measurements.  We’d like to be able to estimate the parameters </a:t>
            </a:r>
            <a:r>
              <a:rPr lang="en-US" sz="1600" b="1"/>
              <a:t>v</a:t>
            </a:r>
            <a:r>
              <a:rPr lang="en-US" sz="1600"/>
              <a:t>.  Non-biased variables whose expectations give us </a:t>
            </a:r>
            <a:r>
              <a:rPr lang="en-US" sz="1600" b="1"/>
              <a:t>v</a:t>
            </a:r>
            <a:r>
              <a:rPr lang="en-US" sz="1600"/>
              <a:t> are obtained by forming the sum of the squared errors about the fit,</a:t>
            </a:r>
          </a:p>
        </p:txBody>
      </p:sp>
      <p:graphicFrame>
        <p:nvGraphicFramePr>
          <p:cNvPr id="2" name="Object 1">
            <a:extLst>
              <a:ext uri="{FF2B5EF4-FFF2-40B4-BE49-F238E27FC236}">
                <a16:creationId xmlns:a16="http://schemas.microsoft.com/office/drawing/2014/main" id="{CBEF641A-C1B3-20C7-55D6-B6C5F93DE147}"/>
              </a:ext>
            </a:extLst>
          </p:cNvPr>
          <p:cNvGraphicFramePr>
            <a:graphicFrameLocks noChangeAspect="1"/>
          </p:cNvGraphicFramePr>
          <p:nvPr/>
        </p:nvGraphicFramePr>
        <p:xfrm>
          <a:off x="474561" y="3314291"/>
          <a:ext cx="1733242" cy="625531"/>
        </p:xfrm>
        <a:graphic>
          <a:graphicData uri="http://schemas.openxmlformats.org/presentationml/2006/ole">
            <mc:AlternateContent xmlns:mc="http://schemas.openxmlformats.org/markup-compatibility/2006">
              <mc:Choice xmlns:v="urn:schemas-microsoft-com:vml" Requires="v">
                <p:oleObj name="Equation" r:id="rId4" imgW="1266254" imgH="457855" progId="Equation.DSMT4">
                  <p:embed/>
                </p:oleObj>
              </mc:Choice>
              <mc:Fallback>
                <p:oleObj name="Equation" r:id="rId4" imgW="1266254" imgH="457855" progId="Equation.DSMT4">
                  <p:embed/>
                  <p:pic>
                    <p:nvPicPr>
                      <p:cNvPr id="2" name="Object 1">
                        <a:extLst>
                          <a:ext uri="{FF2B5EF4-FFF2-40B4-BE49-F238E27FC236}">
                            <a16:creationId xmlns:a16="http://schemas.microsoft.com/office/drawing/2014/main" id="{CBEF641A-C1B3-20C7-55D6-B6C5F93DE147}"/>
                          </a:ext>
                        </a:extLst>
                      </p:cNvPr>
                      <p:cNvPicPr/>
                      <p:nvPr/>
                    </p:nvPicPr>
                    <p:blipFill>
                      <a:blip r:embed="rId5"/>
                      <a:stretch>
                        <a:fillRect/>
                      </a:stretch>
                    </p:blipFill>
                    <p:spPr>
                      <a:xfrm>
                        <a:off x="474561" y="3314291"/>
                        <a:ext cx="1733242" cy="625531"/>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4CDD76E7-8F7B-0EED-A3A0-429D512EE201}"/>
              </a:ext>
            </a:extLst>
          </p:cNvPr>
          <p:cNvSpPr txBox="1"/>
          <p:nvPr/>
        </p:nvSpPr>
        <p:spPr>
          <a:xfrm flipH="1">
            <a:off x="388044" y="4043733"/>
            <a:ext cx="3644319" cy="338554"/>
          </a:xfrm>
          <a:prstGeom prst="rect">
            <a:avLst/>
          </a:prstGeom>
          <a:noFill/>
        </p:spPr>
        <p:txBody>
          <a:bodyPr wrap="square" rtlCol="0">
            <a:spAutoFit/>
          </a:bodyPr>
          <a:lstStyle/>
          <a:p>
            <a:r>
              <a:rPr lang="en-US" sz="1600"/>
              <a:t>and minimizing its expectation.  We find,</a:t>
            </a:r>
          </a:p>
        </p:txBody>
      </p:sp>
      <p:graphicFrame>
        <p:nvGraphicFramePr>
          <p:cNvPr id="5" name="Object 4">
            <a:extLst>
              <a:ext uri="{FF2B5EF4-FFF2-40B4-BE49-F238E27FC236}">
                <a16:creationId xmlns:a16="http://schemas.microsoft.com/office/drawing/2014/main" id="{C4BFA51C-D3A5-5D07-5ECF-8EC64C287CA5}"/>
              </a:ext>
            </a:extLst>
          </p:cNvPr>
          <p:cNvGraphicFramePr>
            <a:graphicFrameLocks noChangeAspect="1"/>
          </p:cNvGraphicFramePr>
          <p:nvPr/>
        </p:nvGraphicFramePr>
        <p:xfrm>
          <a:off x="498191" y="4656328"/>
          <a:ext cx="1533525" cy="300038"/>
        </p:xfrm>
        <a:graphic>
          <a:graphicData uri="http://schemas.openxmlformats.org/presentationml/2006/ole">
            <mc:AlternateContent xmlns:mc="http://schemas.openxmlformats.org/markup-compatibility/2006">
              <mc:Choice xmlns:v="urn:schemas-microsoft-com:vml" Requires="v">
                <p:oleObj name="Equation" r:id="rId6" imgW="1168200" imgH="228600" progId="Equation.DSMT4">
                  <p:embed/>
                </p:oleObj>
              </mc:Choice>
              <mc:Fallback>
                <p:oleObj name="Equation" r:id="rId6" imgW="1168200" imgH="228600" progId="Equation.DSMT4">
                  <p:embed/>
                  <p:pic>
                    <p:nvPicPr>
                      <p:cNvPr id="5" name="Object 4">
                        <a:extLst>
                          <a:ext uri="{FF2B5EF4-FFF2-40B4-BE49-F238E27FC236}">
                            <a16:creationId xmlns:a16="http://schemas.microsoft.com/office/drawing/2014/main" id="{C4BFA51C-D3A5-5D07-5ECF-8EC64C287CA5}"/>
                          </a:ext>
                        </a:extLst>
                      </p:cNvPr>
                      <p:cNvPicPr/>
                      <p:nvPr/>
                    </p:nvPicPr>
                    <p:blipFill>
                      <a:blip r:embed="rId7"/>
                      <a:stretch>
                        <a:fillRect/>
                      </a:stretch>
                    </p:blipFill>
                    <p:spPr>
                      <a:xfrm>
                        <a:off x="498191" y="4656328"/>
                        <a:ext cx="1533525" cy="300038"/>
                      </a:xfrm>
                      <a:prstGeom prst="rect">
                        <a:avLst/>
                      </a:prstGeom>
                      <a:solidFill>
                        <a:srgbClr val="CCFFCC"/>
                      </a:solidFill>
                    </p:spPr>
                  </p:pic>
                </p:oleObj>
              </mc:Fallback>
            </mc:AlternateContent>
          </a:graphicData>
        </a:graphic>
      </p:graphicFrame>
      <p:graphicFrame>
        <p:nvGraphicFramePr>
          <p:cNvPr id="8" name="Object 7">
            <a:extLst>
              <a:ext uri="{FF2B5EF4-FFF2-40B4-BE49-F238E27FC236}">
                <a16:creationId xmlns:a16="http://schemas.microsoft.com/office/drawing/2014/main" id="{6A2590B3-CD18-05F1-EA1E-B6BA6BD22789}"/>
              </a:ext>
            </a:extLst>
          </p:cNvPr>
          <p:cNvGraphicFramePr>
            <a:graphicFrameLocks noChangeAspect="1"/>
          </p:cNvGraphicFramePr>
          <p:nvPr/>
        </p:nvGraphicFramePr>
        <p:xfrm>
          <a:off x="4991393" y="4467531"/>
          <a:ext cx="1530350" cy="657225"/>
        </p:xfrm>
        <a:graphic>
          <a:graphicData uri="http://schemas.openxmlformats.org/presentationml/2006/ole">
            <mc:AlternateContent xmlns:mc="http://schemas.openxmlformats.org/markup-compatibility/2006">
              <mc:Choice xmlns:v="urn:schemas-microsoft-com:vml" Requires="v">
                <p:oleObj name="Equation" r:id="rId8" imgW="1180800" imgH="507960" progId="Equation.DSMT4">
                  <p:embed/>
                </p:oleObj>
              </mc:Choice>
              <mc:Fallback>
                <p:oleObj name="Equation" r:id="rId8" imgW="1180800" imgH="507960" progId="Equation.DSMT4">
                  <p:embed/>
                  <p:pic>
                    <p:nvPicPr>
                      <p:cNvPr id="8" name="Object 7">
                        <a:extLst>
                          <a:ext uri="{FF2B5EF4-FFF2-40B4-BE49-F238E27FC236}">
                            <a16:creationId xmlns:a16="http://schemas.microsoft.com/office/drawing/2014/main" id="{6A2590B3-CD18-05F1-EA1E-B6BA6BD22789}"/>
                          </a:ext>
                        </a:extLst>
                      </p:cNvPr>
                      <p:cNvPicPr/>
                      <p:nvPr/>
                    </p:nvPicPr>
                    <p:blipFill>
                      <a:blip r:embed="rId9"/>
                      <a:stretch>
                        <a:fillRect/>
                      </a:stretch>
                    </p:blipFill>
                    <p:spPr>
                      <a:xfrm>
                        <a:off x="4991393" y="4467531"/>
                        <a:ext cx="1530350" cy="657225"/>
                      </a:xfrm>
                      <a:prstGeom prst="rect">
                        <a:avLst/>
                      </a:prstGeom>
                      <a:solidFill>
                        <a:srgbClr val="CCFFCC"/>
                      </a:solidFill>
                    </p:spPr>
                  </p:pic>
                </p:oleObj>
              </mc:Fallback>
            </mc:AlternateContent>
          </a:graphicData>
        </a:graphic>
      </p:graphicFrame>
      <p:sp>
        <p:nvSpPr>
          <p:cNvPr id="11" name="TextBox 10">
            <a:extLst>
              <a:ext uri="{FF2B5EF4-FFF2-40B4-BE49-F238E27FC236}">
                <a16:creationId xmlns:a16="http://schemas.microsoft.com/office/drawing/2014/main" id="{99418B98-9F43-E82A-1042-E0FF216FC260}"/>
              </a:ext>
            </a:extLst>
          </p:cNvPr>
          <p:cNvSpPr txBox="1"/>
          <p:nvPr/>
        </p:nvSpPr>
        <p:spPr>
          <a:xfrm>
            <a:off x="2372940" y="4519655"/>
            <a:ext cx="2631680" cy="584775"/>
          </a:xfrm>
          <a:prstGeom prst="rect">
            <a:avLst/>
          </a:prstGeom>
          <a:noFill/>
        </p:spPr>
        <p:txBody>
          <a:bodyPr wrap="square" rtlCol="0">
            <a:spAutoFit/>
          </a:bodyPr>
          <a:lstStyle/>
          <a:p>
            <a:r>
              <a:rPr lang="en-US" sz="1600"/>
              <a:t>whose expectation and variance are:</a:t>
            </a:r>
          </a:p>
        </p:txBody>
      </p:sp>
      <p:graphicFrame>
        <p:nvGraphicFramePr>
          <p:cNvPr id="12" name="Object 11">
            <a:extLst>
              <a:ext uri="{FF2B5EF4-FFF2-40B4-BE49-F238E27FC236}">
                <a16:creationId xmlns:a16="http://schemas.microsoft.com/office/drawing/2014/main" id="{32156D71-1CBC-CE70-91DE-8DD96E59E5D6}"/>
              </a:ext>
            </a:extLst>
          </p:cNvPr>
          <p:cNvGraphicFramePr>
            <a:graphicFrameLocks noChangeAspect="1"/>
          </p:cNvGraphicFramePr>
          <p:nvPr/>
        </p:nvGraphicFramePr>
        <p:xfrm>
          <a:off x="4643438" y="3326837"/>
          <a:ext cx="906462" cy="582612"/>
        </p:xfrm>
        <a:graphic>
          <a:graphicData uri="http://schemas.openxmlformats.org/presentationml/2006/ole">
            <mc:AlternateContent xmlns:mc="http://schemas.openxmlformats.org/markup-compatibility/2006">
              <mc:Choice xmlns:v="urn:schemas-microsoft-com:vml" Requires="v">
                <p:oleObj name="Equation" r:id="rId10" imgW="711000" imgH="457200" progId="Equation.DSMT4">
                  <p:embed/>
                </p:oleObj>
              </mc:Choice>
              <mc:Fallback>
                <p:oleObj name="Equation" r:id="rId10" imgW="711000" imgH="457200" progId="Equation.DSMT4">
                  <p:embed/>
                  <p:pic>
                    <p:nvPicPr>
                      <p:cNvPr id="12" name="Object 11">
                        <a:extLst>
                          <a:ext uri="{FF2B5EF4-FFF2-40B4-BE49-F238E27FC236}">
                            <a16:creationId xmlns:a16="http://schemas.microsoft.com/office/drawing/2014/main" id="{32156D71-1CBC-CE70-91DE-8DD96E59E5D6}"/>
                          </a:ext>
                        </a:extLst>
                      </p:cNvPr>
                      <p:cNvPicPr/>
                      <p:nvPr/>
                    </p:nvPicPr>
                    <p:blipFill>
                      <a:blip r:embed="rId11"/>
                      <a:stretch>
                        <a:fillRect/>
                      </a:stretch>
                    </p:blipFill>
                    <p:spPr>
                      <a:xfrm>
                        <a:off x="4643438" y="3326837"/>
                        <a:ext cx="906462" cy="582612"/>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2">
            <p14:nvContentPartPr>
              <p14:cNvPr id="13" name="Ink 12">
                <a:extLst>
                  <a:ext uri="{FF2B5EF4-FFF2-40B4-BE49-F238E27FC236}">
                    <a16:creationId xmlns:a16="http://schemas.microsoft.com/office/drawing/2014/main" id="{5B8F8A91-853A-1CC3-2D59-BFBF54F7DE11}"/>
                  </a:ext>
                </a:extLst>
              </p14:cNvPr>
              <p14:cNvContentPartPr/>
              <p14:nvPr/>
            </p14:nvContentPartPr>
            <p14:xfrm rot="1135476">
              <a:off x="5280928" y="4180760"/>
              <a:ext cx="1179000" cy="332947"/>
            </p14:xfrm>
          </p:contentPart>
        </mc:Choice>
        <mc:Fallback xmlns="">
          <p:pic>
            <p:nvPicPr>
              <p:cNvPr id="13" name="Ink 12">
                <a:extLst>
                  <a:ext uri="{FF2B5EF4-FFF2-40B4-BE49-F238E27FC236}">
                    <a16:creationId xmlns:a16="http://schemas.microsoft.com/office/drawing/2014/main" id="{5B8F8A91-853A-1CC3-2D59-BFBF54F7DE11}"/>
                  </a:ext>
                </a:extLst>
              </p:cNvPr>
              <p:cNvPicPr/>
              <p:nvPr/>
            </p:nvPicPr>
            <p:blipFill>
              <a:blip r:embed="rId13"/>
              <a:stretch>
                <a:fillRect/>
              </a:stretch>
            </p:blipFill>
            <p:spPr>
              <a:xfrm rot="1135476">
                <a:off x="5272288" y="4171761"/>
                <a:ext cx="1196640" cy="350584"/>
              </a:xfrm>
              <a:prstGeom prst="rect">
                <a:avLst/>
              </a:prstGeom>
            </p:spPr>
          </p:pic>
        </mc:Fallback>
      </mc:AlternateContent>
      <p:sp>
        <p:nvSpPr>
          <p:cNvPr id="14" name="TextBox 13">
            <a:extLst>
              <a:ext uri="{FF2B5EF4-FFF2-40B4-BE49-F238E27FC236}">
                <a16:creationId xmlns:a16="http://schemas.microsoft.com/office/drawing/2014/main" id="{7E8D148F-069E-E53C-6F38-58D25C35CB22}"/>
              </a:ext>
            </a:extLst>
          </p:cNvPr>
          <p:cNvSpPr txBox="1"/>
          <p:nvPr/>
        </p:nvSpPr>
        <p:spPr>
          <a:xfrm>
            <a:off x="6096000" y="3483025"/>
            <a:ext cx="1612493" cy="738664"/>
          </a:xfrm>
          <a:prstGeom prst="rect">
            <a:avLst/>
          </a:prstGeom>
          <a:noFill/>
        </p:spPr>
        <p:txBody>
          <a:bodyPr wrap="square" rtlCol="0">
            <a:spAutoFit/>
          </a:bodyPr>
          <a:lstStyle/>
          <a:p>
            <a:r>
              <a:rPr lang="en-US" sz="1400"/>
              <a:t>unbiased estimator for </a:t>
            </a:r>
            <a:r>
              <a:rPr lang="el-GR" sz="1400">
                <a:latin typeface="Calibri" panose="020F0502020204030204" pitchFamily="34" charset="0"/>
                <a:cs typeface="Calibri" panose="020F0502020204030204" pitchFamily="34" charset="0"/>
              </a:rPr>
              <a:t>σ</a:t>
            </a:r>
            <a:r>
              <a:rPr lang="en-US" sz="1400" baseline="30000">
                <a:latin typeface="Calibri" panose="020F0502020204030204" pitchFamily="34" charset="0"/>
                <a:cs typeface="Calibri" panose="020F0502020204030204" pitchFamily="34" charset="0"/>
              </a:rPr>
              <a:t>2</a:t>
            </a:r>
            <a:r>
              <a:rPr lang="en-US" sz="1400">
                <a:latin typeface="Calibri" panose="020F0502020204030204" pitchFamily="34" charset="0"/>
                <a:cs typeface="Calibri" panose="020F0502020204030204" pitchFamily="34" charset="0"/>
              </a:rPr>
              <a:t>, where f = # d.o.f. of model.</a:t>
            </a:r>
            <a:endParaRPr lang="en-US" sz="1400"/>
          </a:p>
        </p:txBody>
      </p:sp>
      <p:graphicFrame>
        <p:nvGraphicFramePr>
          <p:cNvPr id="15" name="Object 14">
            <a:extLst>
              <a:ext uri="{FF2B5EF4-FFF2-40B4-BE49-F238E27FC236}">
                <a16:creationId xmlns:a16="http://schemas.microsoft.com/office/drawing/2014/main" id="{09340B8B-DBF8-D734-7B79-357A56A72C75}"/>
              </a:ext>
            </a:extLst>
          </p:cNvPr>
          <p:cNvGraphicFramePr>
            <a:graphicFrameLocks noChangeAspect="1"/>
          </p:cNvGraphicFramePr>
          <p:nvPr/>
        </p:nvGraphicFramePr>
        <p:xfrm>
          <a:off x="494496" y="5946696"/>
          <a:ext cx="3223328" cy="649222"/>
        </p:xfrm>
        <a:graphic>
          <a:graphicData uri="http://schemas.openxmlformats.org/presentationml/2006/ole">
            <mc:AlternateContent xmlns:mc="http://schemas.openxmlformats.org/markup-compatibility/2006">
              <mc:Choice xmlns:v="urn:schemas-microsoft-com:vml" Requires="v">
                <p:oleObj name="Equation" r:id="rId14" imgW="2717640" imgH="545760" progId="Equation.DSMT4">
                  <p:embed/>
                </p:oleObj>
              </mc:Choice>
              <mc:Fallback>
                <p:oleObj name="Equation" r:id="rId14" imgW="2717640" imgH="545760" progId="Equation.DSMT4">
                  <p:embed/>
                  <p:pic>
                    <p:nvPicPr>
                      <p:cNvPr id="15" name="Object 14">
                        <a:extLst>
                          <a:ext uri="{FF2B5EF4-FFF2-40B4-BE49-F238E27FC236}">
                            <a16:creationId xmlns:a16="http://schemas.microsoft.com/office/drawing/2014/main" id="{09340B8B-DBF8-D734-7B79-357A56A72C75}"/>
                          </a:ext>
                        </a:extLst>
                      </p:cNvPr>
                      <p:cNvPicPr/>
                      <p:nvPr/>
                    </p:nvPicPr>
                    <p:blipFill>
                      <a:blip r:embed="rId15"/>
                      <a:stretch>
                        <a:fillRect/>
                      </a:stretch>
                    </p:blipFill>
                    <p:spPr>
                      <a:xfrm>
                        <a:off x="494496" y="5946696"/>
                        <a:ext cx="3223328" cy="649222"/>
                      </a:xfrm>
                      <a:prstGeom prst="rect">
                        <a:avLst/>
                      </a:prstGeom>
                      <a:ln w="19050">
                        <a:solidFill>
                          <a:schemeClr val="accent1"/>
                        </a:solidFill>
                      </a:ln>
                    </p:spPr>
                  </p:pic>
                </p:oleObj>
              </mc:Fallback>
            </mc:AlternateContent>
          </a:graphicData>
        </a:graphic>
      </p:graphicFrame>
      <p:graphicFrame>
        <p:nvGraphicFramePr>
          <p:cNvPr id="16" name="Object 15">
            <a:extLst>
              <a:ext uri="{FF2B5EF4-FFF2-40B4-BE49-F238E27FC236}">
                <a16:creationId xmlns:a16="http://schemas.microsoft.com/office/drawing/2014/main" id="{3FAF8728-1497-D0AF-6E6E-861595D97ECD}"/>
              </a:ext>
            </a:extLst>
          </p:cNvPr>
          <p:cNvGraphicFramePr>
            <a:graphicFrameLocks noChangeAspect="1"/>
          </p:cNvGraphicFramePr>
          <p:nvPr/>
        </p:nvGraphicFramePr>
        <p:xfrm>
          <a:off x="6149301" y="5948363"/>
          <a:ext cx="3346468" cy="716325"/>
        </p:xfrm>
        <a:graphic>
          <a:graphicData uri="http://schemas.openxmlformats.org/presentationml/2006/ole">
            <mc:AlternateContent xmlns:mc="http://schemas.openxmlformats.org/markup-compatibility/2006">
              <mc:Choice xmlns:v="urn:schemas-microsoft-com:vml" Requires="v">
                <p:oleObj name="Equation" r:id="rId16" imgW="2616120" imgH="558720" progId="Equation.DSMT4">
                  <p:embed/>
                </p:oleObj>
              </mc:Choice>
              <mc:Fallback>
                <p:oleObj name="Equation" r:id="rId16" imgW="2616120" imgH="558720" progId="Equation.DSMT4">
                  <p:embed/>
                  <p:pic>
                    <p:nvPicPr>
                      <p:cNvPr id="16" name="Object 15">
                        <a:extLst>
                          <a:ext uri="{FF2B5EF4-FFF2-40B4-BE49-F238E27FC236}">
                            <a16:creationId xmlns:a16="http://schemas.microsoft.com/office/drawing/2014/main" id="{3FAF8728-1497-D0AF-6E6E-861595D97ECD}"/>
                          </a:ext>
                        </a:extLst>
                      </p:cNvPr>
                      <p:cNvPicPr/>
                      <p:nvPr/>
                    </p:nvPicPr>
                    <p:blipFill>
                      <a:blip r:embed="rId17"/>
                      <a:stretch>
                        <a:fillRect/>
                      </a:stretch>
                    </p:blipFill>
                    <p:spPr>
                      <a:xfrm>
                        <a:off x="6149301" y="5948363"/>
                        <a:ext cx="3346468" cy="716325"/>
                      </a:xfrm>
                      <a:prstGeom prst="rect">
                        <a:avLst/>
                      </a:prstGeom>
                      <a:ln w="19050">
                        <a:solidFill>
                          <a:schemeClr val="accent1"/>
                        </a:solidFill>
                      </a:ln>
                    </p:spPr>
                  </p:pic>
                </p:oleObj>
              </mc:Fallback>
            </mc:AlternateContent>
          </a:graphicData>
        </a:graphic>
      </p:graphicFrame>
      <p:sp>
        <p:nvSpPr>
          <p:cNvPr id="17" name="TextBox 16">
            <a:extLst>
              <a:ext uri="{FF2B5EF4-FFF2-40B4-BE49-F238E27FC236}">
                <a16:creationId xmlns:a16="http://schemas.microsoft.com/office/drawing/2014/main" id="{68B96C1E-3A99-87B2-ADDD-70E9EAF9528B}"/>
              </a:ext>
            </a:extLst>
          </p:cNvPr>
          <p:cNvSpPr txBox="1"/>
          <p:nvPr/>
        </p:nvSpPr>
        <p:spPr>
          <a:xfrm>
            <a:off x="4150927" y="5956803"/>
            <a:ext cx="1891774" cy="584775"/>
          </a:xfrm>
          <a:prstGeom prst="rect">
            <a:avLst/>
          </a:prstGeom>
          <a:noFill/>
        </p:spPr>
        <p:txBody>
          <a:bodyPr wrap="square" rtlCol="0">
            <a:spAutoFit/>
          </a:bodyPr>
          <a:lstStyle/>
          <a:p>
            <a:r>
              <a:rPr lang="en-US" sz="1600"/>
              <a:t>follows unit normal distribution</a:t>
            </a:r>
          </a:p>
        </p:txBody>
      </p:sp>
      <p:sp>
        <p:nvSpPr>
          <p:cNvPr id="18" name="TextBox 17">
            <a:extLst>
              <a:ext uri="{FF2B5EF4-FFF2-40B4-BE49-F238E27FC236}">
                <a16:creationId xmlns:a16="http://schemas.microsoft.com/office/drawing/2014/main" id="{D663E19F-D9F3-FCFB-F4DC-2FC0D9A025B1}"/>
              </a:ext>
            </a:extLst>
          </p:cNvPr>
          <p:cNvSpPr txBox="1"/>
          <p:nvPr/>
        </p:nvSpPr>
        <p:spPr>
          <a:xfrm>
            <a:off x="9805730" y="5833691"/>
            <a:ext cx="1891774" cy="830997"/>
          </a:xfrm>
          <a:prstGeom prst="rect">
            <a:avLst/>
          </a:prstGeom>
          <a:noFill/>
        </p:spPr>
        <p:txBody>
          <a:bodyPr wrap="square" rtlCol="0">
            <a:spAutoFit/>
          </a:bodyPr>
          <a:lstStyle/>
          <a:p>
            <a:r>
              <a:rPr lang="en-US" sz="1600"/>
              <a:t>follows a Student’s T distribution with n-f d.o.f.</a:t>
            </a:r>
          </a:p>
        </p:txBody>
      </p:sp>
      <p:sp>
        <p:nvSpPr>
          <p:cNvPr id="19" name="TextBox 18">
            <a:extLst>
              <a:ext uri="{FF2B5EF4-FFF2-40B4-BE49-F238E27FC236}">
                <a16:creationId xmlns:a16="http://schemas.microsoft.com/office/drawing/2014/main" id="{36A3197C-28CF-D539-1100-1D804107BCF5}"/>
              </a:ext>
            </a:extLst>
          </p:cNvPr>
          <p:cNvSpPr txBox="1"/>
          <p:nvPr/>
        </p:nvSpPr>
        <p:spPr>
          <a:xfrm>
            <a:off x="408577" y="5448050"/>
            <a:ext cx="7819269" cy="338554"/>
          </a:xfrm>
          <a:prstGeom prst="rect">
            <a:avLst/>
          </a:prstGeom>
          <a:noFill/>
        </p:spPr>
        <p:txBody>
          <a:bodyPr wrap="square" rtlCol="0">
            <a:spAutoFit/>
          </a:bodyPr>
          <a:lstStyle/>
          <a:p>
            <a:r>
              <a:rPr lang="en-US" sz="1600"/>
              <a:t>can form confidence intervals for the </a:t>
            </a:r>
            <a:r>
              <a:rPr lang="en-US" sz="1600" b="1"/>
              <a:t>v </a:t>
            </a:r>
            <a:r>
              <a:rPr lang="en-US" sz="1600"/>
              <a:t>estimates using these boxed distributions.</a:t>
            </a:r>
          </a:p>
        </p:txBody>
      </p:sp>
      <p:pic>
        <p:nvPicPr>
          <p:cNvPr id="20" name="Picture 19" descr="Chart, box and whisker chart&#10;&#10;Description automatically generated">
            <a:extLst>
              <a:ext uri="{FF2B5EF4-FFF2-40B4-BE49-F238E27FC236}">
                <a16:creationId xmlns:a16="http://schemas.microsoft.com/office/drawing/2014/main" id="{86F91738-3A1C-11E0-81A4-EDA13DA2D93A}"/>
              </a:ext>
            </a:extLst>
          </p:cNvPr>
          <p:cNvPicPr>
            <a:picLocks noChangeAspect="1"/>
          </p:cNvPicPr>
          <p:nvPr/>
        </p:nvPicPr>
        <p:blipFill>
          <a:blip r:embed="rId18"/>
          <a:stretch>
            <a:fillRect/>
          </a:stretch>
        </p:blipFill>
        <p:spPr>
          <a:xfrm>
            <a:off x="8545692" y="1829885"/>
            <a:ext cx="3137535" cy="1663700"/>
          </a:xfrm>
          <a:prstGeom prst="rect">
            <a:avLst/>
          </a:prstGeom>
        </p:spPr>
      </p:pic>
    </p:spTree>
    <p:extLst>
      <p:ext uri="{BB962C8B-B14F-4D97-AF65-F5344CB8AC3E}">
        <p14:creationId xmlns:p14="http://schemas.microsoft.com/office/powerpoint/2010/main" val="478509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E1A851E-6225-42E9-8E96-A932E790F79E}"/>
              </a:ext>
            </a:extLst>
          </p:cNvPr>
          <p:cNvSpPr txBox="1"/>
          <p:nvPr/>
        </p:nvSpPr>
        <p:spPr>
          <a:xfrm flipH="1">
            <a:off x="388045" y="1134555"/>
            <a:ext cx="1922536" cy="369332"/>
          </a:xfrm>
          <a:prstGeom prst="rect">
            <a:avLst/>
          </a:prstGeom>
          <a:noFill/>
        </p:spPr>
        <p:txBody>
          <a:bodyPr wrap="square" rtlCol="0">
            <a:spAutoFit/>
          </a:bodyPr>
          <a:lstStyle/>
          <a:p>
            <a:r>
              <a:rPr lang="en-US" b="1"/>
              <a:t>Goodness of Fit</a:t>
            </a:r>
          </a:p>
        </p:txBody>
      </p:sp>
      <p:sp>
        <p:nvSpPr>
          <p:cNvPr id="7" name="TextBox 6">
            <a:extLst>
              <a:ext uri="{FF2B5EF4-FFF2-40B4-BE49-F238E27FC236}">
                <a16:creationId xmlns:a16="http://schemas.microsoft.com/office/drawing/2014/main" id="{D46BDFF7-D3D0-4338-97E8-D55AF6249FE3}"/>
              </a:ext>
            </a:extLst>
          </p:cNvPr>
          <p:cNvSpPr txBox="1"/>
          <p:nvPr/>
        </p:nvSpPr>
        <p:spPr>
          <a:xfrm flipH="1">
            <a:off x="2920998" y="133014"/>
            <a:ext cx="5800214" cy="584775"/>
          </a:xfrm>
          <a:prstGeom prst="rect">
            <a:avLst/>
          </a:prstGeom>
          <a:noFill/>
        </p:spPr>
        <p:txBody>
          <a:bodyPr wrap="square" rtlCol="0">
            <a:spAutoFit/>
          </a:bodyPr>
          <a:lstStyle/>
          <a:p>
            <a:r>
              <a:rPr lang="en-US" sz="3200" b="1" u="sng">
                <a:solidFill>
                  <a:srgbClr val="FF0000"/>
                </a:solidFill>
              </a:rPr>
              <a:t>Linear Regression (categorical)</a:t>
            </a:r>
          </a:p>
        </p:txBody>
      </p:sp>
      <p:sp>
        <p:nvSpPr>
          <p:cNvPr id="20" name="TextBox 19">
            <a:extLst>
              <a:ext uri="{FF2B5EF4-FFF2-40B4-BE49-F238E27FC236}">
                <a16:creationId xmlns:a16="http://schemas.microsoft.com/office/drawing/2014/main" id="{C5729F49-1DF3-FCC6-8DAB-424984EB7790}"/>
              </a:ext>
            </a:extLst>
          </p:cNvPr>
          <p:cNvSpPr txBox="1"/>
          <p:nvPr/>
        </p:nvSpPr>
        <p:spPr>
          <a:xfrm>
            <a:off x="388045" y="1489461"/>
            <a:ext cx="5265503" cy="338554"/>
          </a:xfrm>
          <a:prstGeom prst="rect">
            <a:avLst/>
          </a:prstGeom>
          <a:noFill/>
        </p:spPr>
        <p:txBody>
          <a:bodyPr wrap="square" rtlCol="0">
            <a:spAutoFit/>
          </a:bodyPr>
          <a:lstStyle/>
          <a:p>
            <a:r>
              <a:rPr lang="en-US" sz="1600"/>
              <a:t>The following parameter is a measure of ‘goodness’ of fit,</a:t>
            </a:r>
          </a:p>
        </p:txBody>
      </p:sp>
      <p:graphicFrame>
        <p:nvGraphicFramePr>
          <p:cNvPr id="21" name="Object 20">
            <a:extLst>
              <a:ext uri="{FF2B5EF4-FFF2-40B4-BE49-F238E27FC236}">
                <a16:creationId xmlns:a16="http://schemas.microsoft.com/office/drawing/2014/main" id="{34A4E0D3-708E-D940-A70B-71096A8C4593}"/>
              </a:ext>
            </a:extLst>
          </p:cNvPr>
          <p:cNvGraphicFramePr>
            <a:graphicFrameLocks noChangeAspect="1"/>
          </p:cNvGraphicFramePr>
          <p:nvPr/>
        </p:nvGraphicFramePr>
        <p:xfrm>
          <a:off x="514043" y="1903198"/>
          <a:ext cx="2702658" cy="1135588"/>
        </p:xfrm>
        <a:graphic>
          <a:graphicData uri="http://schemas.openxmlformats.org/presentationml/2006/ole">
            <mc:AlternateContent xmlns:mc="http://schemas.openxmlformats.org/markup-compatibility/2006">
              <mc:Choice xmlns:v="urn:schemas-microsoft-com:vml" Requires="v">
                <p:oleObj name="Equation" r:id="rId2" imgW="1999234" imgH="839282" progId="Equation.DSMT4">
                  <p:embed/>
                </p:oleObj>
              </mc:Choice>
              <mc:Fallback>
                <p:oleObj name="Equation" r:id="rId2" imgW="1999234" imgH="839282" progId="Equation.DSMT4">
                  <p:embed/>
                  <p:pic>
                    <p:nvPicPr>
                      <p:cNvPr id="21" name="Object 20">
                        <a:extLst>
                          <a:ext uri="{FF2B5EF4-FFF2-40B4-BE49-F238E27FC236}">
                            <a16:creationId xmlns:a16="http://schemas.microsoft.com/office/drawing/2014/main" id="{34A4E0D3-708E-D940-A70B-71096A8C4593}"/>
                          </a:ext>
                        </a:extLst>
                      </p:cNvPr>
                      <p:cNvPicPr/>
                      <p:nvPr/>
                    </p:nvPicPr>
                    <p:blipFill>
                      <a:blip r:embed="rId3"/>
                      <a:stretch>
                        <a:fillRect/>
                      </a:stretch>
                    </p:blipFill>
                    <p:spPr>
                      <a:xfrm>
                        <a:off x="514043" y="1903198"/>
                        <a:ext cx="2702658" cy="1135588"/>
                      </a:xfrm>
                      <a:prstGeom prst="rect">
                        <a:avLst/>
                      </a:prstGeom>
                    </p:spPr>
                  </p:pic>
                </p:oleObj>
              </mc:Fallback>
            </mc:AlternateContent>
          </a:graphicData>
        </a:graphic>
      </p:graphicFrame>
      <p:pic>
        <p:nvPicPr>
          <p:cNvPr id="2" name="Picture 1" descr="Chart, box and whisker chart&#10;&#10;Description automatically generated">
            <a:extLst>
              <a:ext uri="{FF2B5EF4-FFF2-40B4-BE49-F238E27FC236}">
                <a16:creationId xmlns:a16="http://schemas.microsoft.com/office/drawing/2014/main" id="{B0A1E398-368B-06BD-9999-16A9A8823907}"/>
              </a:ext>
            </a:extLst>
          </p:cNvPr>
          <p:cNvPicPr>
            <a:picLocks noChangeAspect="1"/>
          </p:cNvPicPr>
          <p:nvPr/>
        </p:nvPicPr>
        <p:blipFill>
          <a:blip r:embed="rId4"/>
          <a:stretch>
            <a:fillRect/>
          </a:stretch>
        </p:blipFill>
        <p:spPr>
          <a:xfrm>
            <a:off x="8426245" y="1658738"/>
            <a:ext cx="3137535" cy="1663700"/>
          </a:xfrm>
          <a:prstGeom prst="rect">
            <a:avLst/>
          </a:prstGeom>
        </p:spPr>
      </p:pic>
      <p:sp>
        <p:nvSpPr>
          <p:cNvPr id="3" name="TextBox 2">
            <a:extLst>
              <a:ext uri="{FF2B5EF4-FFF2-40B4-BE49-F238E27FC236}">
                <a16:creationId xmlns:a16="http://schemas.microsoft.com/office/drawing/2014/main" id="{54E2487B-7C00-DE88-89D4-C967C08F55E0}"/>
              </a:ext>
            </a:extLst>
          </p:cNvPr>
          <p:cNvSpPr txBox="1"/>
          <p:nvPr/>
        </p:nvSpPr>
        <p:spPr>
          <a:xfrm>
            <a:off x="388045" y="3819215"/>
            <a:ext cx="9080420" cy="338554"/>
          </a:xfrm>
          <a:prstGeom prst="rect">
            <a:avLst/>
          </a:prstGeom>
          <a:noFill/>
        </p:spPr>
        <p:txBody>
          <a:bodyPr wrap="square" rtlCol="0">
            <a:spAutoFit/>
          </a:bodyPr>
          <a:lstStyle/>
          <a:p>
            <a:r>
              <a:rPr lang="en-US" sz="1600"/>
              <a:t>Assuming the Null Hypothesis, that the true fit parameter is just a common mean, </a:t>
            </a:r>
            <a:r>
              <a:rPr lang="el-GR" sz="1600">
                <a:latin typeface="Calibri" panose="020F0502020204030204" pitchFamily="34" charset="0"/>
                <a:cs typeface="Calibri" panose="020F0502020204030204" pitchFamily="34" charset="0"/>
              </a:rPr>
              <a:t>μ</a:t>
            </a:r>
            <a:r>
              <a:rPr lang="en-US" sz="1600">
                <a:latin typeface="Calibri" panose="020F0502020204030204" pitchFamily="34" charset="0"/>
                <a:cs typeface="Calibri" panose="020F0502020204030204" pitchFamily="34" charset="0"/>
              </a:rPr>
              <a:t>, </a:t>
            </a:r>
            <a:r>
              <a:rPr lang="en-US" sz="1600"/>
              <a:t>the following statistic,</a:t>
            </a:r>
          </a:p>
        </p:txBody>
      </p:sp>
      <p:graphicFrame>
        <p:nvGraphicFramePr>
          <p:cNvPr id="4" name="Object 3">
            <a:extLst>
              <a:ext uri="{FF2B5EF4-FFF2-40B4-BE49-F238E27FC236}">
                <a16:creationId xmlns:a16="http://schemas.microsoft.com/office/drawing/2014/main" id="{E140CF65-717C-184F-931D-24E60C84D486}"/>
              </a:ext>
            </a:extLst>
          </p:cNvPr>
          <p:cNvGraphicFramePr>
            <a:graphicFrameLocks noChangeAspect="1"/>
          </p:cNvGraphicFramePr>
          <p:nvPr/>
        </p:nvGraphicFramePr>
        <p:xfrm>
          <a:off x="530225" y="4455892"/>
          <a:ext cx="2390775" cy="661988"/>
        </p:xfrm>
        <a:graphic>
          <a:graphicData uri="http://schemas.openxmlformats.org/presentationml/2006/ole">
            <mc:AlternateContent xmlns:mc="http://schemas.openxmlformats.org/markup-compatibility/2006">
              <mc:Choice xmlns:v="urn:schemas-microsoft-com:vml" Requires="v">
                <p:oleObj name="Equation" r:id="rId5" imgW="1739880" imgH="482400" progId="Equation.DSMT4">
                  <p:embed/>
                </p:oleObj>
              </mc:Choice>
              <mc:Fallback>
                <p:oleObj name="Equation" r:id="rId5" imgW="1739880" imgH="482400" progId="Equation.DSMT4">
                  <p:embed/>
                  <p:pic>
                    <p:nvPicPr>
                      <p:cNvPr id="4" name="Object 3">
                        <a:extLst>
                          <a:ext uri="{FF2B5EF4-FFF2-40B4-BE49-F238E27FC236}">
                            <a16:creationId xmlns:a16="http://schemas.microsoft.com/office/drawing/2014/main" id="{E140CF65-717C-184F-931D-24E60C84D486}"/>
                          </a:ext>
                        </a:extLst>
                      </p:cNvPr>
                      <p:cNvPicPr/>
                      <p:nvPr/>
                    </p:nvPicPr>
                    <p:blipFill>
                      <a:blip r:embed="rId6"/>
                      <a:stretch>
                        <a:fillRect/>
                      </a:stretch>
                    </p:blipFill>
                    <p:spPr>
                      <a:xfrm>
                        <a:off x="530225" y="4455892"/>
                        <a:ext cx="2390775" cy="661988"/>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117F70F1-7FE6-1C56-D91F-DC010BF4F2BE}"/>
              </a:ext>
            </a:extLst>
          </p:cNvPr>
          <p:cNvSpPr txBox="1"/>
          <p:nvPr/>
        </p:nvSpPr>
        <p:spPr>
          <a:xfrm>
            <a:off x="388045" y="5242735"/>
            <a:ext cx="4400266" cy="1077218"/>
          </a:xfrm>
          <a:prstGeom prst="rect">
            <a:avLst/>
          </a:prstGeom>
          <a:noFill/>
        </p:spPr>
        <p:txBody>
          <a:bodyPr wrap="square" rtlCol="0">
            <a:spAutoFit/>
          </a:bodyPr>
          <a:lstStyle/>
          <a:p>
            <a:r>
              <a:rPr lang="en-US" sz="1600"/>
              <a:t>follows an F-distribution with f-1, and n-f d.o.f.  Can use this to determine a p-value for a Hypothesis test of whether there really is a </a:t>
            </a:r>
            <a:r>
              <a:rPr lang="el-GR" sz="1600">
                <a:latin typeface="Calibri" panose="020F0502020204030204" pitchFamily="34" charset="0"/>
                <a:cs typeface="Calibri" panose="020F0502020204030204" pitchFamily="34" charset="0"/>
              </a:rPr>
              <a:t>μ</a:t>
            </a:r>
            <a:r>
              <a:rPr lang="en-US" sz="1600" baseline="-25000">
                <a:latin typeface="Calibri" panose="020F0502020204030204" pitchFamily="34" charset="0"/>
                <a:cs typeface="Calibri" panose="020F0502020204030204" pitchFamily="34" charset="0"/>
              </a:rPr>
              <a:t>i</a:t>
            </a:r>
            <a:r>
              <a:rPr lang="en-US" sz="1600">
                <a:latin typeface="Calibri" panose="020F0502020204030204" pitchFamily="34" charset="0"/>
                <a:cs typeface="Calibri" panose="020F0502020204030204" pitchFamily="34" charset="0"/>
              </a:rPr>
              <a:t> ≠ </a:t>
            </a:r>
            <a:r>
              <a:rPr lang="el-GR" sz="1600">
                <a:latin typeface="Calibri" panose="020F0502020204030204" pitchFamily="34" charset="0"/>
                <a:cs typeface="Calibri" panose="020F0502020204030204" pitchFamily="34" charset="0"/>
              </a:rPr>
              <a:t>μ</a:t>
            </a:r>
            <a:r>
              <a:rPr lang="en-US" sz="1600">
                <a:latin typeface="Calibri" panose="020F0502020204030204" pitchFamily="34" charset="0"/>
                <a:cs typeface="Calibri" panose="020F0502020204030204" pitchFamily="34" charset="0"/>
              </a:rPr>
              <a:t> relationship in the data.</a:t>
            </a:r>
            <a:endParaRPr lang="en-US" sz="1600"/>
          </a:p>
        </p:txBody>
      </p:sp>
      <p:graphicFrame>
        <p:nvGraphicFramePr>
          <p:cNvPr id="8" name="Object 7">
            <a:extLst>
              <a:ext uri="{FF2B5EF4-FFF2-40B4-BE49-F238E27FC236}">
                <a16:creationId xmlns:a16="http://schemas.microsoft.com/office/drawing/2014/main" id="{B488DF76-92C8-06F9-A9C5-14872706840A}"/>
              </a:ext>
            </a:extLst>
          </p:cNvPr>
          <p:cNvGraphicFramePr>
            <a:graphicFrameLocks noChangeAspect="1"/>
          </p:cNvGraphicFramePr>
          <p:nvPr/>
        </p:nvGraphicFramePr>
        <p:xfrm>
          <a:off x="5435712" y="5199262"/>
          <a:ext cx="4559300" cy="1144588"/>
        </p:xfrm>
        <a:graphic>
          <a:graphicData uri="http://schemas.openxmlformats.org/presentationml/2006/ole">
            <mc:AlternateContent xmlns:mc="http://schemas.openxmlformats.org/markup-compatibility/2006">
              <mc:Choice xmlns:v="urn:schemas-microsoft-com:vml" Requires="v">
                <p:oleObj name="Equation" r:id="rId7" imgW="3593880" imgH="901440" progId="Equation.DSMT4">
                  <p:embed/>
                </p:oleObj>
              </mc:Choice>
              <mc:Fallback>
                <p:oleObj name="Equation" r:id="rId7" imgW="3593880" imgH="901440" progId="Equation.DSMT4">
                  <p:embed/>
                  <p:pic>
                    <p:nvPicPr>
                      <p:cNvPr id="8" name="Object 7">
                        <a:extLst>
                          <a:ext uri="{FF2B5EF4-FFF2-40B4-BE49-F238E27FC236}">
                            <a16:creationId xmlns:a16="http://schemas.microsoft.com/office/drawing/2014/main" id="{B488DF76-92C8-06F9-A9C5-14872706840A}"/>
                          </a:ext>
                        </a:extLst>
                      </p:cNvPr>
                      <p:cNvPicPr/>
                      <p:nvPr/>
                    </p:nvPicPr>
                    <p:blipFill>
                      <a:blip r:embed="rId8"/>
                      <a:stretch>
                        <a:fillRect/>
                      </a:stretch>
                    </p:blipFill>
                    <p:spPr>
                      <a:xfrm>
                        <a:off x="5435712" y="5199262"/>
                        <a:ext cx="4559300" cy="1144588"/>
                      </a:xfrm>
                      <a:prstGeom prst="rect">
                        <a:avLst/>
                      </a:prstGeom>
                      <a:solidFill>
                        <a:schemeClr val="accent1">
                          <a:lumMod val="20000"/>
                          <a:lumOff val="80000"/>
                        </a:schemeClr>
                      </a:solidFill>
                    </p:spPr>
                  </p:pic>
                </p:oleObj>
              </mc:Fallback>
            </mc:AlternateContent>
          </a:graphicData>
        </a:graphic>
      </p:graphicFrame>
    </p:spTree>
    <p:extLst>
      <p:ext uri="{BB962C8B-B14F-4D97-AF65-F5344CB8AC3E}">
        <p14:creationId xmlns:p14="http://schemas.microsoft.com/office/powerpoint/2010/main" val="591971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E1A851E-6225-42E9-8E96-A932E790F79E}"/>
              </a:ext>
            </a:extLst>
          </p:cNvPr>
          <p:cNvSpPr txBox="1"/>
          <p:nvPr/>
        </p:nvSpPr>
        <p:spPr>
          <a:xfrm flipH="1">
            <a:off x="388044" y="975382"/>
            <a:ext cx="11204187" cy="584775"/>
          </a:xfrm>
          <a:prstGeom prst="rect">
            <a:avLst/>
          </a:prstGeom>
          <a:noFill/>
        </p:spPr>
        <p:txBody>
          <a:bodyPr wrap="square" rtlCol="0">
            <a:spAutoFit/>
          </a:bodyPr>
          <a:lstStyle/>
          <a:p>
            <a:r>
              <a:rPr lang="en-US" sz="1600"/>
              <a:t>Say we propose a random variable Y</a:t>
            </a:r>
            <a:r>
              <a:rPr lang="en-US" sz="1600" baseline="-25000"/>
              <a:t>i</a:t>
            </a:r>
            <a:r>
              <a:rPr lang="en-US" sz="1600"/>
              <a:t> is linearly correlated with an independent non-random categorical variables A</a:t>
            </a:r>
            <a:r>
              <a:rPr lang="en-US" sz="1600" baseline="-25000"/>
              <a:t>i</a:t>
            </a:r>
            <a:r>
              <a:rPr lang="en-US" sz="1600"/>
              <a:t>, B</a:t>
            </a:r>
            <a:r>
              <a:rPr lang="en-US" sz="1600" baseline="-25000"/>
              <a:t>i</a:t>
            </a:r>
            <a:r>
              <a:rPr lang="en-US" sz="1600"/>
              <a:t>, C</a:t>
            </a:r>
            <a:r>
              <a:rPr lang="en-US" sz="1600" baseline="-25000"/>
              <a:t>i</a:t>
            </a:r>
            <a:r>
              <a:rPr lang="en-US" sz="1600"/>
              <a:t>, etc.  And the </a:t>
            </a:r>
            <a:r>
              <a:rPr lang="el-GR" sz="1600">
                <a:latin typeface="Calibri" panose="020F0502020204030204" pitchFamily="34" charset="0"/>
                <a:cs typeface="Calibri" panose="020F0502020204030204" pitchFamily="34" charset="0"/>
              </a:rPr>
              <a:t>ε</a:t>
            </a:r>
            <a:r>
              <a:rPr lang="en-US" sz="1600" baseline="-25000">
                <a:latin typeface="Calibri" panose="020F0502020204030204" pitchFamily="34" charset="0"/>
                <a:cs typeface="Calibri" panose="020F0502020204030204" pitchFamily="34" charset="0"/>
              </a:rPr>
              <a:t>i</a:t>
            </a:r>
            <a:r>
              <a:rPr lang="en-US" sz="1600">
                <a:latin typeface="Calibri" panose="020F0502020204030204" pitchFamily="34" charset="0"/>
                <a:cs typeface="Calibri" panose="020F0502020204030204" pitchFamily="34" charset="0"/>
              </a:rPr>
              <a:t> are presumed identically distributed random variables with mean 0 and variance </a:t>
            </a:r>
            <a:r>
              <a:rPr lang="el-GR" sz="1600">
                <a:latin typeface="Calibri" panose="020F0502020204030204" pitchFamily="34" charset="0"/>
                <a:cs typeface="Calibri" panose="020F0502020204030204" pitchFamily="34" charset="0"/>
              </a:rPr>
              <a:t>σ</a:t>
            </a:r>
            <a:r>
              <a:rPr lang="en-US" sz="1600" baseline="30000">
                <a:latin typeface="Calibri" panose="020F0502020204030204" pitchFamily="34" charset="0"/>
                <a:cs typeface="Calibri" panose="020F0502020204030204" pitchFamily="34" charset="0"/>
              </a:rPr>
              <a:t>2</a:t>
            </a:r>
            <a:r>
              <a:rPr lang="en-US" sz="1600">
                <a:latin typeface="Calibri" panose="020F0502020204030204" pitchFamily="34" charset="0"/>
                <a:cs typeface="Calibri" panose="020F0502020204030204" pitchFamily="34" charset="0"/>
              </a:rPr>
              <a:t>.</a:t>
            </a:r>
            <a:r>
              <a:rPr lang="en-US" sz="1600"/>
              <a:t> </a:t>
            </a:r>
          </a:p>
        </p:txBody>
      </p:sp>
      <p:sp>
        <p:nvSpPr>
          <p:cNvPr id="7" name="TextBox 6">
            <a:extLst>
              <a:ext uri="{FF2B5EF4-FFF2-40B4-BE49-F238E27FC236}">
                <a16:creationId xmlns:a16="http://schemas.microsoft.com/office/drawing/2014/main" id="{D46BDFF7-D3D0-4338-97E8-D55AF6249FE3}"/>
              </a:ext>
            </a:extLst>
          </p:cNvPr>
          <p:cNvSpPr txBox="1"/>
          <p:nvPr/>
        </p:nvSpPr>
        <p:spPr>
          <a:xfrm flipH="1">
            <a:off x="2655488" y="179347"/>
            <a:ext cx="6774426" cy="584775"/>
          </a:xfrm>
          <a:prstGeom prst="rect">
            <a:avLst/>
          </a:prstGeom>
          <a:noFill/>
        </p:spPr>
        <p:txBody>
          <a:bodyPr wrap="square" rtlCol="0">
            <a:spAutoFit/>
          </a:bodyPr>
          <a:lstStyle/>
          <a:p>
            <a:r>
              <a:rPr lang="en-US" sz="3200" b="1" u="sng">
                <a:solidFill>
                  <a:srgbClr val="FF0000"/>
                </a:solidFill>
              </a:rPr>
              <a:t>Linear Regression (categorical, slopey)</a:t>
            </a:r>
          </a:p>
        </p:txBody>
      </p:sp>
      <p:graphicFrame>
        <p:nvGraphicFramePr>
          <p:cNvPr id="4" name="Object 3">
            <a:extLst>
              <a:ext uri="{FF2B5EF4-FFF2-40B4-BE49-F238E27FC236}">
                <a16:creationId xmlns:a16="http://schemas.microsoft.com/office/drawing/2014/main" id="{59DC68D9-3263-5A5E-D332-06A680997A1F}"/>
              </a:ext>
            </a:extLst>
          </p:cNvPr>
          <p:cNvGraphicFramePr>
            <a:graphicFrameLocks noChangeAspect="1"/>
          </p:cNvGraphicFramePr>
          <p:nvPr/>
        </p:nvGraphicFramePr>
        <p:xfrm>
          <a:off x="494496" y="1775446"/>
          <a:ext cx="6837363" cy="355600"/>
        </p:xfrm>
        <a:graphic>
          <a:graphicData uri="http://schemas.openxmlformats.org/presentationml/2006/ole">
            <mc:AlternateContent xmlns:mc="http://schemas.openxmlformats.org/markup-compatibility/2006">
              <mc:Choice xmlns:v="urn:schemas-microsoft-com:vml" Requires="v">
                <p:oleObj name="Equation" r:id="rId2" imgW="4394160" imgH="228600" progId="Equation.DSMT4">
                  <p:embed/>
                </p:oleObj>
              </mc:Choice>
              <mc:Fallback>
                <p:oleObj name="Equation" r:id="rId2" imgW="4394160" imgH="228600" progId="Equation.DSMT4">
                  <p:embed/>
                  <p:pic>
                    <p:nvPicPr>
                      <p:cNvPr id="4" name="Object 3">
                        <a:extLst>
                          <a:ext uri="{FF2B5EF4-FFF2-40B4-BE49-F238E27FC236}">
                            <a16:creationId xmlns:a16="http://schemas.microsoft.com/office/drawing/2014/main" id="{59DC68D9-3263-5A5E-D332-06A680997A1F}"/>
                          </a:ext>
                        </a:extLst>
                      </p:cNvPr>
                      <p:cNvPicPr/>
                      <p:nvPr/>
                    </p:nvPicPr>
                    <p:blipFill>
                      <a:blip r:embed="rId3"/>
                      <a:stretch>
                        <a:fillRect/>
                      </a:stretch>
                    </p:blipFill>
                    <p:spPr>
                      <a:xfrm>
                        <a:off x="494496" y="1775446"/>
                        <a:ext cx="6837363" cy="355600"/>
                      </a:xfrm>
                      <a:prstGeom prst="rect">
                        <a:avLst/>
                      </a:prstGeom>
                      <a:solidFill>
                        <a:schemeClr val="accent1">
                          <a:alpha val="19000"/>
                        </a:schemeClr>
                      </a:solidFill>
                    </p:spPr>
                  </p:pic>
                </p:oleObj>
              </mc:Fallback>
            </mc:AlternateContent>
          </a:graphicData>
        </a:graphic>
      </p:graphicFrame>
      <p:sp>
        <p:nvSpPr>
          <p:cNvPr id="9" name="TextBox 8">
            <a:extLst>
              <a:ext uri="{FF2B5EF4-FFF2-40B4-BE49-F238E27FC236}">
                <a16:creationId xmlns:a16="http://schemas.microsoft.com/office/drawing/2014/main" id="{32118040-6292-FE99-02F7-432A4F6110F2}"/>
              </a:ext>
            </a:extLst>
          </p:cNvPr>
          <p:cNvSpPr txBox="1"/>
          <p:nvPr/>
        </p:nvSpPr>
        <p:spPr>
          <a:xfrm flipH="1">
            <a:off x="388044" y="2341785"/>
            <a:ext cx="7839802" cy="830997"/>
          </a:xfrm>
          <a:prstGeom prst="rect">
            <a:avLst/>
          </a:prstGeom>
          <a:noFill/>
        </p:spPr>
        <p:txBody>
          <a:bodyPr wrap="square" rtlCol="0">
            <a:spAutoFit/>
          </a:bodyPr>
          <a:lstStyle/>
          <a:p>
            <a:r>
              <a:rPr lang="en-US" sz="1600"/>
              <a:t>So say we take some sample measurements.  We’d like to be able to estimate the parameters </a:t>
            </a:r>
            <a:r>
              <a:rPr lang="en-US" sz="1600" b="1"/>
              <a:t>v</a:t>
            </a:r>
            <a:r>
              <a:rPr lang="en-US" sz="1600"/>
              <a:t>.  Non-biased variables whose expectations give us </a:t>
            </a:r>
            <a:r>
              <a:rPr lang="en-US" sz="1600" b="1"/>
              <a:t>v</a:t>
            </a:r>
            <a:r>
              <a:rPr lang="en-US" sz="1600"/>
              <a:t> are obtained by forming the sum of the squared errors about the fit,</a:t>
            </a:r>
          </a:p>
        </p:txBody>
      </p:sp>
      <p:graphicFrame>
        <p:nvGraphicFramePr>
          <p:cNvPr id="2" name="Object 1">
            <a:extLst>
              <a:ext uri="{FF2B5EF4-FFF2-40B4-BE49-F238E27FC236}">
                <a16:creationId xmlns:a16="http://schemas.microsoft.com/office/drawing/2014/main" id="{CBEF641A-C1B3-20C7-55D6-B6C5F93DE147}"/>
              </a:ext>
            </a:extLst>
          </p:cNvPr>
          <p:cNvGraphicFramePr>
            <a:graphicFrameLocks noChangeAspect="1"/>
          </p:cNvGraphicFramePr>
          <p:nvPr/>
        </p:nvGraphicFramePr>
        <p:xfrm>
          <a:off x="474561" y="3314291"/>
          <a:ext cx="1733242" cy="625531"/>
        </p:xfrm>
        <a:graphic>
          <a:graphicData uri="http://schemas.openxmlformats.org/presentationml/2006/ole">
            <mc:AlternateContent xmlns:mc="http://schemas.openxmlformats.org/markup-compatibility/2006">
              <mc:Choice xmlns:v="urn:schemas-microsoft-com:vml" Requires="v">
                <p:oleObj name="Equation" r:id="rId4" imgW="1266254" imgH="457855" progId="Equation.DSMT4">
                  <p:embed/>
                </p:oleObj>
              </mc:Choice>
              <mc:Fallback>
                <p:oleObj name="Equation" r:id="rId4" imgW="1266254" imgH="457855" progId="Equation.DSMT4">
                  <p:embed/>
                  <p:pic>
                    <p:nvPicPr>
                      <p:cNvPr id="2" name="Object 1">
                        <a:extLst>
                          <a:ext uri="{FF2B5EF4-FFF2-40B4-BE49-F238E27FC236}">
                            <a16:creationId xmlns:a16="http://schemas.microsoft.com/office/drawing/2014/main" id="{CBEF641A-C1B3-20C7-55D6-B6C5F93DE147}"/>
                          </a:ext>
                        </a:extLst>
                      </p:cNvPr>
                      <p:cNvPicPr/>
                      <p:nvPr/>
                    </p:nvPicPr>
                    <p:blipFill>
                      <a:blip r:embed="rId5"/>
                      <a:stretch>
                        <a:fillRect/>
                      </a:stretch>
                    </p:blipFill>
                    <p:spPr>
                      <a:xfrm>
                        <a:off x="474561" y="3314291"/>
                        <a:ext cx="1733242" cy="625531"/>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4CDD76E7-8F7B-0EED-A3A0-429D512EE201}"/>
              </a:ext>
            </a:extLst>
          </p:cNvPr>
          <p:cNvSpPr txBox="1"/>
          <p:nvPr/>
        </p:nvSpPr>
        <p:spPr>
          <a:xfrm flipH="1">
            <a:off x="388044" y="4043733"/>
            <a:ext cx="3644319" cy="338554"/>
          </a:xfrm>
          <a:prstGeom prst="rect">
            <a:avLst/>
          </a:prstGeom>
          <a:noFill/>
        </p:spPr>
        <p:txBody>
          <a:bodyPr wrap="square" rtlCol="0">
            <a:spAutoFit/>
          </a:bodyPr>
          <a:lstStyle/>
          <a:p>
            <a:r>
              <a:rPr lang="en-US" sz="1600"/>
              <a:t>and minimizing its expectation.  We find,</a:t>
            </a:r>
          </a:p>
        </p:txBody>
      </p:sp>
      <p:graphicFrame>
        <p:nvGraphicFramePr>
          <p:cNvPr id="5" name="Object 4">
            <a:extLst>
              <a:ext uri="{FF2B5EF4-FFF2-40B4-BE49-F238E27FC236}">
                <a16:creationId xmlns:a16="http://schemas.microsoft.com/office/drawing/2014/main" id="{C4BFA51C-D3A5-5D07-5ECF-8EC64C287CA5}"/>
              </a:ext>
            </a:extLst>
          </p:cNvPr>
          <p:cNvGraphicFramePr>
            <a:graphicFrameLocks noChangeAspect="1"/>
          </p:cNvGraphicFramePr>
          <p:nvPr/>
        </p:nvGraphicFramePr>
        <p:xfrm>
          <a:off x="498191" y="4656328"/>
          <a:ext cx="1533525" cy="300038"/>
        </p:xfrm>
        <a:graphic>
          <a:graphicData uri="http://schemas.openxmlformats.org/presentationml/2006/ole">
            <mc:AlternateContent xmlns:mc="http://schemas.openxmlformats.org/markup-compatibility/2006">
              <mc:Choice xmlns:v="urn:schemas-microsoft-com:vml" Requires="v">
                <p:oleObj name="Equation" r:id="rId6" imgW="1168200" imgH="228600" progId="Equation.DSMT4">
                  <p:embed/>
                </p:oleObj>
              </mc:Choice>
              <mc:Fallback>
                <p:oleObj name="Equation" r:id="rId6" imgW="1168200" imgH="228600" progId="Equation.DSMT4">
                  <p:embed/>
                  <p:pic>
                    <p:nvPicPr>
                      <p:cNvPr id="5" name="Object 4">
                        <a:extLst>
                          <a:ext uri="{FF2B5EF4-FFF2-40B4-BE49-F238E27FC236}">
                            <a16:creationId xmlns:a16="http://schemas.microsoft.com/office/drawing/2014/main" id="{C4BFA51C-D3A5-5D07-5ECF-8EC64C287CA5}"/>
                          </a:ext>
                        </a:extLst>
                      </p:cNvPr>
                      <p:cNvPicPr/>
                      <p:nvPr/>
                    </p:nvPicPr>
                    <p:blipFill>
                      <a:blip r:embed="rId7"/>
                      <a:stretch>
                        <a:fillRect/>
                      </a:stretch>
                    </p:blipFill>
                    <p:spPr>
                      <a:xfrm>
                        <a:off x="498191" y="4656328"/>
                        <a:ext cx="1533525" cy="300038"/>
                      </a:xfrm>
                      <a:prstGeom prst="rect">
                        <a:avLst/>
                      </a:prstGeom>
                      <a:solidFill>
                        <a:srgbClr val="CCFFCC"/>
                      </a:solidFill>
                    </p:spPr>
                  </p:pic>
                </p:oleObj>
              </mc:Fallback>
            </mc:AlternateContent>
          </a:graphicData>
        </a:graphic>
      </p:graphicFrame>
      <p:graphicFrame>
        <p:nvGraphicFramePr>
          <p:cNvPr id="8" name="Object 7">
            <a:extLst>
              <a:ext uri="{FF2B5EF4-FFF2-40B4-BE49-F238E27FC236}">
                <a16:creationId xmlns:a16="http://schemas.microsoft.com/office/drawing/2014/main" id="{6A2590B3-CD18-05F1-EA1E-B6BA6BD22789}"/>
              </a:ext>
            </a:extLst>
          </p:cNvPr>
          <p:cNvGraphicFramePr>
            <a:graphicFrameLocks noChangeAspect="1"/>
          </p:cNvGraphicFramePr>
          <p:nvPr/>
        </p:nvGraphicFramePr>
        <p:xfrm>
          <a:off x="4991393" y="4467531"/>
          <a:ext cx="1530350" cy="657225"/>
        </p:xfrm>
        <a:graphic>
          <a:graphicData uri="http://schemas.openxmlformats.org/presentationml/2006/ole">
            <mc:AlternateContent xmlns:mc="http://schemas.openxmlformats.org/markup-compatibility/2006">
              <mc:Choice xmlns:v="urn:schemas-microsoft-com:vml" Requires="v">
                <p:oleObj name="Equation" r:id="rId8" imgW="1180800" imgH="507960" progId="Equation.DSMT4">
                  <p:embed/>
                </p:oleObj>
              </mc:Choice>
              <mc:Fallback>
                <p:oleObj name="Equation" r:id="rId8" imgW="1180800" imgH="507960" progId="Equation.DSMT4">
                  <p:embed/>
                  <p:pic>
                    <p:nvPicPr>
                      <p:cNvPr id="8" name="Object 7">
                        <a:extLst>
                          <a:ext uri="{FF2B5EF4-FFF2-40B4-BE49-F238E27FC236}">
                            <a16:creationId xmlns:a16="http://schemas.microsoft.com/office/drawing/2014/main" id="{6A2590B3-CD18-05F1-EA1E-B6BA6BD22789}"/>
                          </a:ext>
                        </a:extLst>
                      </p:cNvPr>
                      <p:cNvPicPr/>
                      <p:nvPr/>
                    </p:nvPicPr>
                    <p:blipFill>
                      <a:blip r:embed="rId9"/>
                      <a:stretch>
                        <a:fillRect/>
                      </a:stretch>
                    </p:blipFill>
                    <p:spPr>
                      <a:xfrm>
                        <a:off x="4991393" y="4467531"/>
                        <a:ext cx="1530350" cy="657225"/>
                      </a:xfrm>
                      <a:prstGeom prst="rect">
                        <a:avLst/>
                      </a:prstGeom>
                      <a:solidFill>
                        <a:srgbClr val="CCFFCC"/>
                      </a:solidFill>
                    </p:spPr>
                  </p:pic>
                </p:oleObj>
              </mc:Fallback>
            </mc:AlternateContent>
          </a:graphicData>
        </a:graphic>
      </p:graphicFrame>
      <p:sp>
        <p:nvSpPr>
          <p:cNvPr id="11" name="TextBox 10">
            <a:extLst>
              <a:ext uri="{FF2B5EF4-FFF2-40B4-BE49-F238E27FC236}">
                <a16:creationId xmlns:a16="http://schemas.microsoft.com/office/drawing/2014/main" id="{99418B98-9F43-E82A-1042-E0FF216FC260}"/>
              </a:ext>
            </a:extLst>
          </p:cNvPr>
          <p:cNvSpPr txBox="1"/>
          <p:nvPr/>
        </p:nvSpPr>
        <p:spPr>
          <a:xfrm>
            <a:off x="2372940" y="4519655"/>
            <a:ext cx="2631680" cy="584775"/>
          </a:xfrm>
          <a:prstGeom prst="rect">
            <a:avLst/>
          </a:prstGeom>
          <a:noFill/>
        </p:spPr>
        <p:txBody>
          <a:bodyPr wrap="square" rtlCol="0">
            <a:spAutoFit/>
          </a:bodyPr>
          <a:lstStyle/>
          <a:p>
            <a:r>
              <a:rPr lang="en-US" sz="1600"/>
              <a:t>whose expectation and variance are:</a:t>
            </a:r>
          </a:p>
        </p:txBody>
      </p:sp>
      <p:graphicFrame>
        <p:nvGraphicFramePr>
          <p:cNvPr id="12" name="Object 11">
            <a:extLst>
              <a:ext uri="{FF2B5EF4-FFF2-40B4-BE49-F238E27FC236}">
                <a16:creationId xmlns:a16="http://schemas.microsoft.com/office/drawing/2014/main" id="{32156D71-1CBC-CE70-91DE-8DD96E59E5D6}"/>
              </a:ext>
            </a:extLst>
          </p:cNvPr>
          <p:cNvGraphicFramePr>
            <a:graphicFrameLocks noChangeAspect="1"/>
          </p:cNvGraphicFramePr>
          <p:nvPr/>
        </p:nvGraphicFramePr>
        <p:xfrm>
          <a:off x="4643438" y="3326837"/>
          <a:ext cx="906462" cy="582612"/>
        </p:xfrm>
        <a:graphic>
          <a:graphicData uri="http://schemas.openxmlformats.org/presentationml/2006/ole">
            <mc:AlternateContent xmlns:mc="http://schemas.openxmlformats.org/markup-compatibility/2006">
              <mc:Choice xmlns:v="urn:schemas-microsoft-com:vml" Requires="v">
                <p:oleObj name="Equation" r:id="rId10" imgW="711000" imgH="457200" progId="Equation.DSMT4">
                  <p:embed/>
                </p:oleObj>
              </mc:Choice>
              <mc:Fallback>
                <p:oleObj name="Equation" r:id="rId10" imgW="711000" imgH="457200" progId="Equation.DSMT4">
                  <p:embed/>
                  <p:pic>
                    <p:nvPicPr>
                      <p:cNvPr id="12" name="Object 11">
                        <a:extLst>
                          <a:ext uri="{FF2B5EF4-FFF2-40B4-BE49-F238E27FC236}">
                            <a16:creationId xmlns:a16="http://schemas.microsoft.com/office/drawing/2014/main" id="{32156D71-1CBC-CE70-91DE-8DD96E59E5D6}"/>
                          </a:ext>
                        </a:extLst>
                      </p:cNvPr>
                      <p:cNvPicPr/>
                      <p:nvPr/>
                    </p:nvPicPr>
                    <p:blipFill>
                      <a:blip r:embed="rId11"/>
                      <a:stretch>
                        <a:fillRect/>
                      </a:stretch>
                    </p:blipFill>
                    <p:spPr>
                      <a:xfrm>
                        <a:off x="4643438" y="3326837"/>
                        <a:ext cx="906462" cy="582612"/>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2">
            <p14:nvContentPartPr>
              <p14:cNvPr id="13" name="Ink 12">
                <a:extLst>
                  <a:ext uri="{FF2B5EF4-FFF2-40B4-BE49-F238E27FC236}">
                    <a16:creationId xmlns:a16="http://schemas.microsoft.com/office/drawing/2014/main" id="{5B8F8A91-853A-1CC3-2D59-BFBF54F7DE11}"/>
                  </a:ext>
                </a:extLst>
              </p14:cNvPr>
              <p14:cNvContentPartPr/>
              <p14:nvPr/>
            </p14:nvContentPartPr>
            <p14:xfrm rot="1135476">
              <a:off x="5280928" y="4180760"/>
              <a:ext cx="1179000" cy="332947"/>
            </p14:xfrm>
          </p:contentPart>
        </mc:Choice>
        <mc:Fallback xmlns="">
          <p:pic>
            <p:nvPicPr>
              <p:cNvPr id="13" name="Ink 12">
                <a:extLst>
                  <a:ext uri="{FF2B5EF4-FFF2-40B4-BE49-F238E27FC236}">
                    <a16:creationId xmlns:a16="http://schemas.microsoft.com/office/drawing/2014/main" id="{5B8F8A91-853A-1CC3-2D59-BFBF54F7DE11}"/>
                  </a:ext>
                </a:extLst>
              </p:cNvPr>
              <p:cNvPicPr/>
              <p:nvPr/>
            </p:nvPicPr>
            <p:blipFill>
              <a:blip r:embed="rId13"/>
              <a:stretch>
                <a:fillRect/>
              </a:stretch>
            </p:blipFill>
            <p:spPr>
              <a:xfrm rot="1135476">
                <a:off x="5272288" y="4171761"/>
                <a:ext cx="1196640" cy="350584"/>
              </a:xfrm>
              <a:prstGeom prst="rect">
                <a:avLst/>
              </a:prstGeom>
            </p:spPr>
          </p:pic>
        </mc:Fallback>
      </mc:AlternateContent>
      <p:sp>
        <p:nvSpPr>
          <p:cNvPr id="14" name="TextBox 13">
            <a:extLst>
              <a:ext uri="{FF2B5EF4-FFF2-40B4-BE49-F238E27FC236}">
                <a16:creationId xmlns:a16="http://schemas.microsoft.com/office/drawing/2014/main" id="{7E8D148F-069E-E53C-6F38-58D25C35CB22}"/>
              </a:ext>
            </a:extLst>
          </p:cNvPr>
          <p:cNvSpPr txBox="1"/>
          <p:nvPr/>
        </p:nvSpPr>
        <p:spPr>
          <a:xfrm>
            <a:off x="6096000" y="3483025"/>
            <a:ext cx="1612493" cy="738664"/>
          </a:xfrm>
          <a:prstGeom prst="rect">
            <a:avLst/>
          </a:prstGeom>
          <a:noFill/>
        </p:spPr>
        <p:txBody>
          <a:bodyPr wrap="square" rtlCol="0">
            <a:spAutoFit/>
          </a:bodyPr>
          <a:lstStyle/>
          <a:p>
            <a:r>
              <a:rPr lang="en-US" sz="1400"/>
              <a:t>unbiased estimator for </a:t>
            </a:r>
            <a:r>
              <a:rPr lang="el-GR" sz="1400">
                <a:latin typeface="Calibri" panose="020F0502020204030204" pitchFamily="34" charset="0"/>
                <a:cs typeface="Calibri" panose="020F0502020204030204" pitchFamily="34" charset="0"/>
              </a:rPr>
              <a:t>σ</a:t>
            </a:r>
            <a:r>
              <a:rPr lang="en-US" sz="1400" baseline="30000">
                <a:latin typeface="Calibri" panose="020F0502020204030204" pitchFamily="34" charset="0"/>
                <a:cs typeface="Calibri" panose="020F0502020204030204" pitchFamily="34" charset="0"/>
              </a:rPr>
              <a:t>2</a:t>
            </a:r>
            <a:r>
              <a:rPr lang="en-US" sz="1400">
                <a:latin typeface="Calibri" panose="020F0502020204030204" pitchFamily="34" charset="0"/>
                <a:cs typeface="Calibri" panose="020F0502020204030204" pitchFamily="34" charset="0"/>
              </a:rPr>
              <a:t>, where f = # d.o.f. of model.</a:t>
            </a:r>
            <a:endParaRPr lang="en-US" sz="1400"/>
          </a:p>
        </p:txBody>
      </p:sp>
      <p:graphicFrame>
        <p:nvGraphicFramePr>
          <p:cNvPr id="15" name="Object 14">
            <a:extLst>
              <a:ext uri="{FF2B5EF4-FFF2-40B4-BE49-F238E27FC236}">
                <a16:creationId xmlns:a16="http://schemas.microsoft.com/office/drawing/2014/main" id="{09340B8B-DBF8-D734-7B79-357A56A72C75}"/>
              </a:ext>
            </a:extLst>
          </p:cNvPr>
          <p:cNvGraphicFramePr>
            <a:graphicFrameLocks noChangeAspect="1"/>
          </p:cNvGraphicFramePr>
          <p:nvPr/>
        </p:nvGraphicFramePr>
        <p:xfrm>
          <a:off x="494496" y="5946696"/>
          <a:ext cx="3223328" cy="649222"/>
        </p:xfrm>
        <a:graphic>
          <a:graphicData uri="http://schemas.openxmlformats.org/presentationml/2006/ole">
            <mc:AlternateContent xmlns:mc="http://schemas.openxmlformats.org/markup-compatibility/2006">
              <mc:Choice xmlns:v="urn:schemas-microsoft-com:vml" Requires="v">
                <p:oleObj name="Equation" r:id="rId14" imgW="2717640" imgH="545760" progId="Equation.DSMT4">
                  <p:embed/>
                </p:oleObj>
              </mc:Choice>
              <mc:Fallback>
                <p:oleObj name="Equation" r:id="rId14" imgW="2717640" imgH="545760" progId="Equation.DSMT4">
                  <p:embed/>
                  <p:pic>
                    <p:nvPicPr>
                      <p:cNvPr id="15" name="Object 14">
                        <a:extLst>
                          <a:ext uri="{FF2B5EF4-FFF2-40B4-BE49-F238E27FC236}">
                            <a16:creationId xmlns:a16="http://schemas.microsoft.com/office/drawing/2014/main" id="{09340B8B-DBF8-D734-7B79-357A56A72C75}"/>
                          </a:ext>
                        </a:extLst>
                      </p:cNvPr>
                      <p:cNvPicPr/>
                      <p:nvPr/>
                    </p:nvPicPr>
                    <p:blipFill>
                      <a:blip r:embed="rId15"/>
                      <a:stretch>
                        <a:fillRect/>
                      </a:stretch>
                    </p:blipFill>
                    <p:spPr>
                      <a:xfrm>
                        <a:off x="494496" y="5946696"/>
                        <a:ext cx="3223328" cy="649222"/>
                      </a:xfrm>
                      <a:prstGeom prst="rect">
                        <a:avLst/>
                      </a:prstGeom>
                      <a:ln w="19050">
                        <a:solidFill>
                          <a:schemeClr val="accent1"/>
                        </a:solidFill>
                      </a:ln>
                    </p:spPr>
                  </p:pic>
                </p:oleObj>
              </mc:Fallback>
            </mc:AlternateContent>
          </a:graphicData>
        </a:graphic>
      </p:graphicFrame>
      <p:graphicFrame>
        <p:nvGraphicFramePr>
          <p:cNvPr id="16" name="Object 15">
            <a:extLst>
              <a:ext uri="{FF2B5EF4-FFF2-40B4-BE49-F238E27FC236}">
                <a16:creationId xmlns:a16="http://schemas.microsoft.com/office/drawing/2014/main" id="{3FAF8728-1497-D0AF-6E6E-861595D97ECD}"/>
              </a:ext>
            </a:extLst>
          </p:cNvPr>
          <p:cNvGraphicFramePr>
            <a:graphicFrameLocks noChangeAspect="1"/>
          </p:cNvGraphicFramePr>
          <p:nvPr/>
        </p:nvGraphicFramePr>
        <p:xfrm>
          <a:off x="6149301" y="5948363"/>
          <a:ext cx="3346468" cy="716325"/>
        </p:xfrm>
        <a:graphic>
          <a:graphicData uri="http://schemas.openxmlformats.org/presentationml/2006/ole">
            <mc:AlternateContent xmlns:mc="http://schemas.openxmlformats.org/markup-compatibility/2006">
              <mc:Choice xmlns:v="urn:schemas-microsoft-com:vml" Requires="v">
                <p:oleObj name="Equation" r:id="rId16" imgW="2616120" imgH="558720" progId="Equation.DSMT4">
                  <p:embed/>
                </p:oleObj>
              </mc:Choice>
              <mc:Fallback>
                <p:oleObj name="Equation" r:id="rId16" imgW="2616120" imgH="558720" progId="Equation.DSMT4">
                  <p:embed/>
                  <p:pic>
                    <p:nvPicPr>
                      <p:cNvPr id="16" name="Object 15">
                        <a:extLst>
                          <a:ext uri="{FF2B5EF4-FFF2-40B4-BE49-F238E27FC236}">
                            <a16:creationId xmlns:a16="http://schemas.microsoft.com/office/drawing/2014/main" id="{3FAF8728-1497-D0AF-6E6E-861595D97ECD}"/>
                          </a:ext>
                        </a:extLst>
                      </p:cNvPr>
                      <p:cNvPicPr/>
                      <p:nvPr/>
                    </p:nvPicPr>
                    <p:blipFill>
                      <a:blip r:embed="rId17"/>
                      <a:stretch>
                        <a:fillRect/>
                      </a:stretch>
                    </p:blipFill>
                    <p:spPr>
                      <a:xfrm>
                        <a:off x="6149301" y="5948363"/>
                        <a:ext cx="3346468" cy="716325"/>
                      </a:xfrm>
                      <a:prstGeom prst="rect">
                        <a:avLst/>
                      </a:prstGeom>
                      <a:ln w="19050">
                        <a:solidFill>
                          <a:schemeClr val="accent1"/>
                        </a:solidFill>
                      </a:ln>
                    </p:spPr>
                  </p:pic>
                </p:oleObj>
              </mc:Fallback>
            </mc:AlternateContent>
          </a:graphicData>
        </a:graphic>
      </p:graphicFrame>
      <p:sp>
        <p:nvSpPr>
          <p:cNvPr id="17" name="TextBox 16">
            <a:extLst>
              <a:ext uri="{FF2B5EF4-FFF2-40B4-BE49-F238E27FC236}">
                <a16:creationId xmlns:a16="http://schemas.microsoft.com/office/drawing/2014/main" id="{68B96C1E-3A99-87B2-ADDD-70E9EAF9528B}"/>
              </a:ext>
            </a:extLst>
          </p:cNvPr>
          <p:cNvSpPr txBox="1"/>
          <p:nvPr/>
        </p:nvSpPr>
        <p:spPr>
          <a:xfrm>
            <a:off x="4150927" y="5956803"/>
            <a:ext cx="1891774" cy="584775"/>
          </a:xfrm>
          <a:prstGeom prst="rect">
            <a:avLst/>
          </a:prstGeom>
          <a:noFill/>
        </p:spPr>
        <p:txBody>
          <a:bodyPr wrap="square" rtlCol="0">
            <a:spAutoFit/>
          </a:bodyPr>
          <a:lstStyle/>
          <a:p>
            <a:r>
              <a:rPr lang="en-US" sz="1600"/>
              <a:t>follows unit normal distribution</a:t>
            </a:r>
          </a:p>
        </p:txBody>
      </p:sp>
      <p:sp>
        <p:nvSpPr>
          <p:cNvPr id="18" name="TextBox 17">
            <a:extLst>
              <a:ext uri="{FF2B5EF4-FFF2-40B4-BE49-F238E27FC236}">
                <a16:creationId xmlns:a16="http://schemas.microsoft.com/office/drawing/2014/main" id="{D663E19F-D9F3-FCFB-F4DC-2FC0D9A025B1}"/>
              </a:ext>
            </a:extLst>
          </p:cNvPr>
          <p:cNvSpPr txBox="1"/>
          <p:nvPr/>
        </p:nvSpPr>
        <p:spPr>
          <a:xfrm>
            <a:off x="9805730" y="5833691"/>
            <a:ext cx="1891774" cy="830997"/>
          </a:xfrm>
          <a:prstGeom prst="rect">
            <a:avLst/>
          </a:prstGeom>
          <a:noFill/>
        </p:spPr>
        <p:txBody>
          <a:bodyPr wrap="square" rtlCol="0">
            <a:spAutoFit/>
          </a:bodyPr>
          <a:lstStyle/>
          <a:p>
            <a:r>
              <a:rPr lang="en-US" sz="1600"/>
              <a:t>follows a Student’s T distribution with n-f d.o.f.</a:t>
            </a:r>
          </a:p>
        </p:txBody>
      </p:sp>
      <p:sp>
        <p:nvSpPr>
          <p:cNvPr id="19" name="TextBox 18">
            <a:extLst>
              <a:ext uri="{FF2B5EF4-FFF2-40B4-BE49-F238E27FC236}">
                <a16:creationId xmlns:a16="http://schemas.microsoft.com/office/drawing/2014/main" id="{36A3197C-28CF-D539-1100-1D804107BCF5}"/>
              </a:ext>
            </a:extLst>
          </p:cNvPr>
          <p:cNvSpPr txBox="1"/>
          <p:nvPr/>
        </p:nvSpPr>
        <p:spPr>
          <a:xfrm>
            <a:off x="408577" y="5448050"/>
            <a:ext cx="7819269" cy="338554"/>
          </a:xfrm>
          <a:prstGeom prst="rect">
            <a:avLst/>
          </a:prstGeom>
          <a:noFill/>
        </p:spPr>
        <p:txBody>
          <a:bodyPr wrap="square" rtlCol="0">
            <a:spAutoFit/>
          </a:bodyPr>
          <a:lstStyle/>
          <a:p>
            <a:r>
              <a:rPr lang="en-US" sz="1600"/>
              <a:t>can form confidence intervals for the </a:t>
            </a:r>
            <a:r>
              <a:rPr lang="en-US" sz="1600" b="1"/>
              <a:t>v </a:t>
            </a:r>
            <a:r>
              <a:rPr lang="en-US" sz="1600"/>
              <a:t>estimates using these boxed distributions.</a:t>
            </a:r>
          </a:p>
        </p:txBody>
      </p:sp>
      <p:pic>
        <p:nvPicPr>
          <p:cNvPr id="10" name="Picture 9" descr="Chart, scatter chart&#10;&#10;Description automatically generated">
            <a:extLst>
              <a:ext uri="{FF2B5EF4-FFF2-40B4-BE49-F238E27FC236}">
                <a16:creationId xmlns:a16="http://schemas.microsoft.com/office/drawing/2014/main" id="{618B9AA5-0325-72B9-E7A1-4D7CE0FE8DDA}"/>
              </a:ext>
            </a:extLst>
          </p:cNvPr>
          <p:cNvPicPr>
            <a:picLocks noChangeAspect="1"/>
          </p:cNvPicPr>
          <p:nvPr/>
        </p:nvPicPr>
        <p:blipFill>
          <a:blip r:embed="rId18"/>
          <a:stretch>
            <a:fillRect/>
          </a:stretch>
        </p:blipFill>
        <p:spPr>
          <a:xfrm>
            <a:off x="8544344" y="1540084"/>
            <a:ext cx="3173095" cy="2721610"/>
          </a:xfrm>
          <a:prstGeom prst="rect">
            <a:avLst/>
          </a:prstGeom>
        </p:spPr>
      </p:pic>
    </p:spTree>
    <p:extLst>
      <p:ext uri="{BB962C8B-B14F-4D97-AF65-F5344CB8AC3E}">
        <p14:creationId xmlns:p14="http://schemas.microsoft.com/office/powerpoint/2010/main" val="770606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E1A851E-6225-42E9-8E96-A932E790F79E}"/>
              </a:ext>
            </a:extLst>
          </p:cNvPr>
          <p:cNvSpPr txBox="1"/>
          <p:nvPr/>
        </p:nvSpPr>
        <p:spPr>
          <a:xfrm flipH="1">
            <a:off x="388045" y="1134555"/>
            <a:ext cx="1922536" cy="369332"/>
          </a:xfrm>
          <a:prstGeom prst="rect">
            <a:avLst/>
          </a:prstGeom>
          <a:noFill/>
        </p:spPr>
        <p:txBody>
          <a:bodyPr wrap="square" rtlCol="0">
            <a:spAutoFit/>
          </a:bodyPr>
          <a:lstStyle/>
          <a:p>
            <a:r>
              <a:rPr lang="en-US" b="1"/>
              <a:t>Goodness of Fit</a:t>
            </a:r>
          </a:p>
        </p:txBody>
      </p:sp>
      <p:sp>
        <p:nvSpPr>
          <p:cNvPr id="7" name="TextBox 6">
            <a:extLst>
              <a:ext uri="{FF2B5EF4-FFF2-40B4-BE49-F238E27FC236}">
                <a16:creationId xmlns:a16="http://schemas.microsoft.com/office/drawing/2014/main" id="{D46BDFF7-D3D0-4338-97E8-D55AF6249FE3}"/>
              </a:ext>
            </a:extLst>
          </p:cNvPr>
          <p:cNvSpPr txBox="1"/>
          <p:nvPr/>
        </p:nvSpPr>
        <p:spPr>
          <a:xfrm flipH="1">
            <a:off x="2694039" y="155580"/>
            <a:ext cx="6882580" cy="584775"/>
          </a:xfrm>
          <a:prstGeom prst="rect">
            <a:avLst/>
          </a:prstGeom>
          <a:noFill/>
        </p:spPr>
        <p:txBody>
          <a:bodyPr wrap="square" rtlCol="0">
            <a:spAutoFit/>
          </a:bodyPr>
          <a:lstStyle/>
          <a:p>
            <a:r>
              <a:rPr lang="en-US" sz="3200" b="1" u="sng">
                <a:solidFill>
                  <a:srgbClr val="FF0000"/>
                </a:solidFill>
              </a:rPr>
              <a:t>Linear Regression (categorical, slopey)</a:t>
            </a:r>
          </a:p>
        </p:txBody>
      </p:sp>
      <p:sp>
        <p:nvSpPr>
          <p:cNvPr id="20" name="TextBox 19">
            <a:extLst>
              <a:ext uri="{FF2B5EF4-FFF2-40B4-BE49-F238E27FC236}">
                <a16:creationId xmlns:a16="http://schemas.microsoft.com/office/drawing/2014/main" id="{C5729F49-1DF3-FCC6-8DAB-424984EB7790}"/>
              </a:ext>
            </a:extLst>
          </p:cNvPr>
          <p:cNvSpPr txBox="1"/>
          <p:nvPr/>
        </p:nvSpPr>
        <p:spPr>
          <a:xfrm>
            <a:off x="388045" y="1489461"/>
            <a:ext cx="5265503" cy="338554"/>
          </a:xfrm>
          <a:prstGeom prst="rect">
            <a:avLst/>
          </a:prstGeom>
          <a:noFill/>
        </p:spPr>
        <p:txBody>
          <a:bodyPr wrap="square" rtlCol="0">
            <a:spAutoFit/>
          </a:bodyPr>
          <a:lstStyle/>
          <a:p>
            <a:r>
              <a:rPr lang="en-US" sz="1600"/>
              <a:t>The following parameter is a measure of ‘goodness’ of fit,</a:t>
            </a:r>
          </a:p>
        </p:txBody>
      </p:sp>
      <p:graphicFrame>
        <p:nvGraphicFramePr>
          <p:cNvPr id="21" name="Object 20">
            <a:extLst>
              <a:ext uri="{FF2B5EF4-FFF2-40B4-BE49-F238E27FC236}">
                <a16:creationId xmlns:a16="http://schemas.microsoft.com/office/drawing/2014/main" id="{34A4E0D3-708E-D940-A70B-71096A8C4593}"/>
              </a:ext>
            </a:extLst>
          </p:cNvPr>
          <p:cNvGraphicFramePr>
            <a:graphicFrameLocks noChangeAspect="1"/>
          </p:cNvGraphicFramePr>
          <p:nvPr/>
        </p:nvGraphicFramePr>
        <p:xfrm>
          <a:off x="514043" y="1903198"/>
          <a:ext cx="2702658" cy="1135588"/>
        </p:xfrm>
        <a:graphic>
          <a:graphicData uri="http://schemas.openxmlformats.org/presentationml/2006/ole">
            <mc:AlternateContent xmlns:mc="http://schemas.openxmlformats.org/markup-compatibility/2006">
              <mc:Choice xmlns:v="urn:schemas-microsoft-com:vml" Requires="v">
                <p:oleObj name="Equation" r:id="rId2" imgW="1999234" imgH="839282" progId="Equation.DSMT4">
                  <p:embed/>
                </p:oleObj>
              </mc:Choice>
              <mc:Fallback>
                <p:oleObj name="Equation" r:id="rId2" imgW="1999234" imgH="839282" progId="Equation.DSMT4">
                  <p:embed/>
                  <p:pic>
                    <p:nvPicPr>
                      <p:cNvPr id="21" name="Object 20">
                        <a:extLst>
                          <a:ext uri="{FF2B5EF4-FFF2-40B4-BE49-F238E27FC236}">
                            <a16:creationId xmlns:a16="http://schemas.microsoft.com/office/drawing/2014/main" id="{34A4E0D3-708E-D940-A70B-71096A8C4593}"/>
                          </a:ext>
                        </a:extLst>
                      </p:cNvPr>
                      <p:cNvPicPr/>
                      <p:nvPr/>
                    </p:nvPicPr>
                    <p:blipFill>
                      <a:blip r:embed="rId3"/>
                      <a:stretch>
                        <a:fillRect/>
                      </a:stretch>
                    </p:blipFill>
                    <p:spPr>
                      <a:xfrm>
                        <a:off x="514043" y="1903198"/>
                        <a:ext cx="2702658" cy="1135588"/>
                      </a:xfrm>
                      <a:prstGeom prst="rect">
                        <a:avLst/>
                      </a:prstGeom>
                    </p:spPr>
                  </p:pic>
                </p:oleObj>
              </mc:Fallback>
            </mc:AlternateContent>
          </a:graphicData>
        </a:graphic>
      </p:graphicFrame>
      <p:pic>
        <p:nvPicPr>
          <p:cNvPr id="9" name="Picture 8" descr="Chart, scatter chart&#10;&#10;Description automatically generated">
            <a:extLst>
              <a:ext uri="{FF2B5EF4-FFF2-40B4-BE49-F238E27FC236}">
                <a16:creationId xmlns:a16="http://schemas.microsoft.com/office/drawing/2014/main" id="{10FD8F3A-8379-DBC7-D184-733CDE6603F2}"/>
              </a:ext>
            </a:extLst>
          </p:cNvPr>
          <p:cNvPicPr>
            <a:picLocks noChangeAspect="1"/>
          </p:cNvPicPr>
          <p:nvPr/>
        </p:nvPicPr>
        <p:blipFill>
          <a:blip r:embed="rId4"/>
          <a:stretch>
            <a:fillRect/>
          </a:stretch>
        </p:blipFill>
        <p:spPr>
          <a:xfrm>
            <a:off x="8964455" y="947742"/>
            <a:ext cx="2713502" cy="2327410"/>
          </a:xfrm>
          <a:prstGeom prst="rect">
            <a:avLst/>
          </a:prstGeom>
        </p:spPr>
      </p:pic>
      <p:sp>
        <p:nvSpPr>
          <p:cNvPr id="10" name="TextBox 9">
            <a:extLst>
              <a:ext uri="{FF2B5EF4-FFF2-40B4-BE49-F238E27FC236}">
                <a16:creationId xmlns:a16="http://schemas.microsoft.com/office/drawing/2014/main" id="{D9B65CE3-8E28-C0D8-5C2C-4B9F0DFDA310}"/>
              </a:ext>
            </a:extLst>
          </p:cNvPr>
          <p:cNvSpPr txBox="1"/>
          <p:nvPr/>
        </p:nvSpPr>
        <p:spPr>
          <a:xfrm>
            <a:off x="402405" y="3242319"/>
            <a:ext cx="8460987" cy="830997"/>
          </a:xfrm>
          <a:prstGeom prst="rect">
            <a:avLst/>
          </a:prstGeom>
          <a:noFill/>
        </p:spPr>
        <p:txBody>
          <a:bodyPr wrap="square" rtlCol="0">
            <a:spAutoFit/>
          </a:bodyPr>
          <a:lstStyle/>
          <a:p>
            <a:r>
              <a:rPr lang="en-US" sz="1600"/>
              <a:t>We can test the fit vs. the Null hypothesis of just fitting the mean, like before.  But we can do a more general null hypothesis.  Suppose a fit with parameters f</a:t>
            </a:r>
            <a:r>
              <a:rPr lang="en-US" sz="1600" baseline="-25000"/>
              <a:t>0</a:t>
            </a:r>
            <a:r>
              <a:rPr lang="en-US" sz="1600"/>
              <a:t> is true.  Then we can work out a probability distribution for a Z-parameter with f &gt; f</a:t>
            </a:r>
            <a:r>
              <a:rPr lang="en-US" sz="1600" baseline="-25000"/>
              <a:t>0</a:t>
            </a:r>
            <a:r>
              <a:rPr lang="en-US" sz="1600"/>
              <a:t> fit parameters. </a:t>
            </a:r>
          </a:p>
        </p:txBody>
      </p:sp>
      <p:graphicFrame>
        <p:nvGraphicFramePr>
          <p:cNvPr id="11" name="Object 10">
            <a:extLst>
              <a:ext uri="{FF2B5EF4-FFF2-40B4-BE49-F238E27FC236}">
                <a16:creationId xmlns:a16="http://schemas.microsoft.com/office/drawing/2014/main" id="{E39FAA00-FD11-0DD4-F512-4DED8AB88309}"/>
              </a:ext>
            </a:extLst>
          </p:cNvPr>
          <p:cNvGraphicFramePr>
            <a:graphicFrameLocks noChangeAspect="1"/>
          </p:cNvGraphicFramePr>
          <p:nvPr/>
        </p:nvGraphicFramePr>
        <p:xfrm>
          <a:off x="434975" y="4297363"/>
          <a:ext cx="2582863" cy="661987"/>
        </p:xfrm>
        <a:graphic>
          <a:graphicData uri="http://schemas.openxmlformats.org/presentationml/2006/ole">
            <mc:AlternateContent xmlns:mc="http://schemas.openxmlformats.org/markup-compatibility/2006">
              <mc:Choice xmlns:v="urn:schemas-microsoft-com:vml" Requires="v">
                <p:oleObj name="Equation" r:id="rId5" imgW="1879560" imgH="482400" progId="Equation.DSMT4">
                  <p:embed/>
                </p:oleObj>
              </mc:Choice>
              <mc:Fallback>
                <p:oleObj name="Equation" r:id="rId5" imgW="1879560" imgH="482400" progId="Equation.DSMT4">
                  <p:embed/>
                  <p:pic>
                    <p:nvPicPr>
                      <p:cNvPr id="11" name="Object 10">
                        <a:extLst>
                          <a:ext uri="{FF2B5EF4-FFF2-40B4-BE49-F238E27FC236}">
                            <a16:creationId xmlns:a16="http://schemas.microsoft.com/office/drawing/2014/main" id="{E39FAA00-FD11-0DD4-F512-4DED8AB88309}"/>
                          </a:ext>
                        </a:extLst>
                      </p:cNvPr>
                      <p:cNvPicPr/>
                      <p:nvPr/>
                    </p:nvPicPr>
                    <p:blipFill>
                      <a:blip r:embed="rId6"/>
                      <a:stretch>
                        <a:fillRect/>
                      </a:stretch>
                    </p:blipFill>
                    <p:spPr>
                      <a:xfrm>
                        <a:off x="434975" y="4297363"/>
                        <a:ext cx="2582863" cy="661987"/>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A75C69A1-839A-1052-B93C-47300073F618}"/>
              </a:ext>
            </a:extLst>
          </p:cNvPr>
          <p:cNvSpPr txBox="1"/>
          <p:nvPr/>
        </p:nvSpPr>
        <p:spPr>
          <a:xfrm>
            <a:off x="388045" y="5313177"/>
            <a:ext cx="4606925" cy="1077218"/>
          </a:xfrm>
          <a:prstGeom prst="rect">
            <a:avLst/>
          </a:prstGeom>
          <a:noFill/>
        </p:spPr>
        <p:txBody>
          <a:bodyPr wrap="square" rtlCol="0">
            <a:spAutoFit/>
          </a:bodyPr>
          <a:lstStyle/>
          <a:p>
            <a:r>
              <a:rPr lang="en-US" sz="1600"/>
              <a:t>follows an F-distribution with f-f</a:t>
            </a:r>
            <a:r>
              <a:rPr lang="en-US" sz="1600" baseline="-25000"/>
              <a:t>0</a:t>
            </a:r>
            <a:r>
              <a:rPr lang="en-US" sz="1600"/>
              <a:t>, and n-f d.o.f.  Can use this to determine a p-value for a Hypothesis test of whether there really is a relationship in the data with one of the other f’s </a:t>
            </a:r>
            <a:r>
              <a:rPr lang="en-US" sz="1600">
                <a:latin typeface="Calibri" panose="020F0502020204030204" pitchFamily="34" charset="0"/>
                <a:cs typeface="Calibri" panose="020F0502020204030204" pitchFamily="34" charset="0"/>
              </a:rPr>
              <a:t>≠ 0.</a:t>
            </a:r>
            <a:endParaRPr lang="en-US" sz="1600"/>
          </a:p>
        </p:txBody>
      </p:sp>
      <p:graphicFrame>
        <p:nvGraphicFramePr>
          <p:cNvPr id="13" name="Object 12">
            <a:extLst>
              <a:ext uri="{FF2B5EF4-FFF2-40B4-BE49-F238E27FC236}">
                <a16:creationId xmlns:a16="http://schemas.microsoft.com/office/drawing/2014/main" id="{A6B59AF8-9331-C7AE-83EB-399A6E50A3C2}"/>
              </a:ext>
            </a:extLst>
          </p:cNvPr>
          <p:cNvGraphicFramePr>
            <a:graphicFrameLocks noChangeAspect="1"/>
          </p:cNvGraphicFramePr>
          <p:nvPr/>
        </p:nvGraphicFramePr>
        <p:xfrm>
          <a:off x="5563485" y="5192220"/>
          <a:ext cx="4606925" cy="1144588"/>
        </p:xfrm>
        <a:graphic>
          <a:graphicData uri="http://schemas.openxmlformats.org/presentationml/2006/ole">
            <mc:AlternateContent xmlns:mc="http://schemas.openxmlformats.org/markup-compatibility/2006">
              <mc:Choice xmlns:v="urn:schemas-microsoft-com:vml" Requires="v">
                <p:oleObj name="Equation" r:id="rId7" imgW="3632040" imgH="901440" progId="Equation.DSMT4">
                  <p:embed/>
                </p:oleObj>
              </mc:Choice>
              <mc:Fallback>
                <p:oleObj name="Equation" r:id="rId7" imgW="3632040" imgH="901440" progId="Equation.DSMT4">
                  <p:embed/>
                  <p:pic>
                    <p:nvPicPr>
                      <p:cNvPr id="13" name="Object 12">
                        <a:extLst>
                          <a:ext uri="{FF2B5EF4-FFF2-40B4-BE49-F238E27FC236}">
                            <a16:creationId xmlns:a16="http://schemas.microsoft.com/office/drawing/2014/main" id="{A6B59AF8-9331-C7AE-83EB-399A6E50A3C2}"/>
                          </a:ext>
                        </a:extLst>
                      </p:cNvPr>
                      <p:cNvPicPr/>
                      <p:nvPr/>
                    </p:nvPicPr>
                    <p:blipFill>
                      <a:blip r:embed="rId8"/>
                      <a:stretch>
                        <a:fillRect/>
                      </a:stretch>
                    </p:blipFill>
                    <p:spPr>
                      <a:xfrm>
                        <a:off x="5563485" y="5192220"/>
                        <a:ext cx="4606925" cy="1144588"/>
                      </a:xfrm>
                      <a:prstGeom prst="rect">
                        <a:avLst/>
                      </a:prstGeom>
                      <a:solidFill>
                        <a:schemeClr val="accent1">
                          <a:lumMod val="20000"/>
                          <a:lumOff val="80000"/>
                        </a:schemeClr>
                      </a:solidFill>
                    </p:spPr>
                  </p:pic>
                </p:oleObj>
              </mc:Fallback>
            </mc:AlternateContent>
          </a:graphicData>
        </a:graphic>
      </p:graphicFrame>
    </p:spTree>
    <p:extLst>
      <p:ext uri="{BB962C8B-B14F-4D97-AF65-F5344CB8AC3E}">
        <p14:creationId xmlns:p14="http://schemas.microsoft.com/office/powerpoint/2010/main" val="300384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1921</TotalTime>
  <Words>1537</Words>
  <Application>Microsoft Office PowerPoint</Application>
  <PresentationFormat>Widescreen</PresentationFormat>
  <Paragraphs>68</Paragraphs>
  <Slides>11</Slides>
  <Notes>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16" baseType="lpstr">
      <vt:lpstr>Arial</vt:lpstr>
      <vt:lpstr>Calibri</vt:lpstr>
      <vt:lpstr>Calibri Light</vt:lpstr>
      <vt:lpstr>Office Theme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Perceptron</dc:title>
  <dc:creator>Kennard, Shauna</dc:creator>
  <cp:lastModifiedBy>Andrew Douglas</cp:lastModifiedBy>
  <cp:revision>47</cp:revision>
  <dcterms:created xsi:type="dcterms:W3CDTF">2022-05-14T13:47:15Z</dcterms:created>
  <dcterms:modified xsi:type="dcterms:W3CDTF">2023-04-12T02:37:16Z</dcterms:modified>
</cp:coreProperties>
</file>